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11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8288000" cy="10287000"/>
  <p:notesSz cx="6858000" cy="9144000"/>
  <p:embeddedFontLst>
    <p:embeddedFont>
      <p:font typeface="General Sans Light" pitchFamily="50" charset="0"/>
      <p:regular r:id="rId9"/>
    </p:embeddedFont>
    <p:embeddedFont>
      <p:font typeface="General Sans Semibold" pitchFamily="50" charset="0"/>
      <p:bold r:id="rId10"/>
    </p:embeddedFont>
    <p:embeddedFont>
      <p:font typeface="General Sans Variable Bold" panose="020B0604020202020204" charset="0"/>
      <p:regular r:id="rId1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0" autoAdjust="0"/>
    <p:restoredTop sz="96106" autoAdjust="0"/>
  </p:normalViewPr>
  <p:slideViewPr>
    <p:cSldViewPr>
      <p:cViewPr>
        <p:scale>
          <a:sx n="59" d="100"/>
          <a:sy n="59" d="100"/>
        </p:scale>
        <p:origin x="1368" y="4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28.10.2024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2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578474" y="1462576"/>
            <a:ext cx="9131052" cy="8381545"/>
          </a:xfrm>
          <a:custGeom>
            <a:avLst/>
            <a:gdLst/>
            <a:ahLst/>
            <a:cxnLst/>
            <a:rect l="l" t="t" r="r" b="b"/>
            <a:pathLst>
              <a:path w="9131052" h="8381545">
                <a:moveTo>
                  <a:pt x="0" y="0"/>
                </a:moveTo>
                <a:lnTo>
                  <a:pt x="9131052" y="0"/>
                </a:lnTo>
                <a:lnTo>
                  <a:pt x="9131052" y="8381545"/>
                </a:lnTo>
                <a:lnTo>
                  <a:pt x="0" y="838154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nb-NO"/>
          </a:p>
        </p:txBody>
      </p:sp>
      <p:sp>
        <p:nvSpPr>
          <p:cNvPr id="3" name="Freeform 3"/>
          <p:cNvSpPr/>
          <p:nvPr/>
        </p:nvSpPr>
        <p:spPr>
          <a:xfrm>
            <a:off x="1028700" y="4107090"/>
            <a:ext cx="6251718" cy="1546258"/>
          </a:xfrm>
          <a:custGeom>
            <a:avLst/>
            <a:gdLst/>
            <a:ahLst/>
            <a:cxnLst/>
            <a:rect l="l" t="t" r="r" b="b"/>
            <a:pathLst>
              <a:path w="6251718" h="1546258">
                <a:moveTo>
                  <a:pt x="0" y="0"/>
                </a:moveTo>
                <a:lnTo>
                  <a:pt x="6251718" y="0"/>
                </a:lnTo>
                <a:lnTo>
                  <a:pt x="6251718" y="1546258"/>
                </a:lnTo>
                <a:lnTo>
                  <a:pt x="0" y="154625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nb-NO"/>
          </a:p>
        </p:txBody>
      </p:sp>
      <p:sp>
        <p:nvSpPr>
          <p:cNvPr id="4" name="TextBox 4"/>
          <p:cNvSpPr txBox="1"/>
          <p:nvPr/>
        </p:nvSpPr>
        <p:spPr>
          <a:xfrm>
            <a:off x="16829120" y="8837253"/>
            <a:ext cx="4206842" cy="4210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74"/>
              </a:lnSpc>
            </a:pPr>
            <a:r>
              <a:rPr lang="en-US" sz="2339" b="1">
                <a:solidFill>
                  <a:srgbClr val="FFFFFF"/>
                </a:solidFill>
                <a:latin typeface="General Sans Variable Bold"/>
                <a:ea typeface="General Sans Variable Bold"/>
                <a:cs typeface="General Sans Variable Bold"/>
                <a:sym typeface="General Sans Variable Bold"/>
              </a:rPr>
              <a:t>Overkri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0147235" y="4187431"/>
            <a:ext cx="7549419" cy="171777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56"/>
              </a:lnSpc>
            </a:pPr>
            <a:r>
              <a:rPr lang="en-US" sz="4968" dirty="0">
                <a:solidFill>
                  <a:srgbClr val="F26B3C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-for  at </a:t>
            </a:r>
            <a:r>
              <a:rPr lang="en-US" sz="4968" dirty="0" err="1">
                <a:solidFill>
                  <a:srgbClr val="F26B3C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norsk</a:t>
            </a:r>
            <a:r>
              <a:rPr lang="en-US" sz="4968" dirty="0">
                <a:solidFill>
                  <a:srgbClr val="F26B3C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</a:t>
            </a:r>
            <a:r>
              <a:rPr lang="en-US" sz="4968" dirty="0" err="1">
                <a:solidFill>
                  <a:srgbClr val="F26B3C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bilbransje</a:t>
            </a:r>
            <a:r>
              <a:rPr lang="en-US" sz="4968" dirty="0">
                <a:solidFill>
                  <a:srgbClr val="F26B3C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</a:t>
            </a:r>
            <a:r>
              <a:rPr lang="en-US" sz="4968" dirty="0" err="1">
                <a:solidFill>
                  <a:srgbClr val="F26B3C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skal</a:t>
            </a:r>
            <a:endParaRPr lang="en-US" sz="4968" dirty="0">
              <a:solidFill>
                <a:srgbClr val="F26B3C"/>
              </a:solidFill>
              <a:latin typeface="General Sans Light"/>
              <a:ea typeface="General Sans Light"/>
              <a:cs typeface="General Sans Light"/>
              <a:sym typeface="General Sans Light"/>
            </a:endParaRPr>
          </a:p>
          <a:p>
            <a:pPr algn="ctr">
              <a:lnSpc>
                <a:spcPts val="6956"/>
              </a:lnSpc>
              <a:spcBef>
                <a:spcPct val="0"/>
              </a:spcBef>
            </a:pPr>
            <a:r>
              <a:rPr lang="en-US" sz="4968" dirty="0" err="1">
                <a:solidFill>
                  <a:srgbClr val="F26B3C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eie</a:t>
            </a:r>
            <a:r>
              <a:rPr lang="en-US" sz="4968" dirty="0">
                <a:solidFill>
                  <a:srgbClr val="F26B3C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sin </a:t>
            </a:r>
            <a:r>
              <a:rPr lang="en-US" sz="4968" dirty="0" err="1">
                <a:solidFill>
                  <a:srgbClr val="F26B3C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egen</a:t>
            </a:r>
            <a:r>
              <a:rPr lang="en-US" sz="4968" dirty="0">
                <a:solidFill>
                  <a:srgbClr val="F26B3C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</a:t>
            </a:r>
            <a:r>
              <a:rPr lang="en-US" sz="4968" dirty="0" err="1">
                <a:solidFill>
                  <a:srgbClr val="F26B3C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framtid</a:t>
            </a:r>
            <a:endParaRPr lang="en-US" sz="4968" dirty="0">
              <a:solidFill>
                <a:srgbClr val="F26B3C"/>
              </a:solidFill>
              <a:latin typeface="General Sans Light"/>
              <a:ea typeface="General Sans Light"/>
              <a:cs typeface="General Sans Light"/>
              <a:sym typeface="General Sans Ligh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1235436" y="-1389990"/>
            <a:ext cx="6231139" cy="5719667"/>
          </a:xfrm>
          <a:custGeom>
            <a:avLst/>
            <a:gdLst/>
            <a:ahLst/>
            <a:cxnLst/>
            <a:rect l="l" t="t" r="r" b="b"/>
            <a:pathLst>
              <a:path w="6231139" h="5719667">
                <a:moveTo>
                  <a:pt x="0" y="0"/>
                </a:moveTo>
                <a:lnTo>
                  <a:pt x="6231140" y="0"/>
                </a:lnTo>
                <a:lnTo>
                  <a:pt x="6231140" y="5719667"/>
                </a:lnTo>
                <a:lnTo>
                  <a:pt x="0" y="571966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nb-NO"/>
          </a:p>
        </p:txBody>
      </p:sp>
      <p:sp>
        <p:nvSpPr>
          <p:cNvPr id="3" name="Freeform 3"/>
          <p:cNvSpPr/>
          <p:nvPr/>
        </p:nvSpPr>
        <p:spPr>
          <a:xfrm flipH="1" flipV="1">
            <a:off x="13168771" y="5710237"/>
            <a:ext cx="6231139" cy="5719667"/>
          </a:xfrm>
          <a:custGeom>
            <a:avLst/>
            <a:gdLst/>
            <a:ahLst/>
            <a:cxnLst/>
            <a:rect l="l" t="t" r="r" b="b"/>
            <a:pathLst>
              <a:path w="6231139" h="5719667">
                <a:moveTo>
                  <a:pt x="6231139" y="5719666"/>
                </a:moveTo>
                <a:lnTo>
                  <a:pt x="0" y="5719666"/>
                </a:lnTo>
                <a:lnTo>
                  <a:pt x="0" y="0"/>
                </a:lnTo>
                <a:lnTo>
                  <a:pt x="6231139" y="0"/>
                </a:lnTo>
                <a:lnTo>
                  <a:pt x="6231139" y="5719666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nb-NO"/>
          </a:p>
        </p:txBody>
      </p:sp>
      <p:sp>
        <p:nvSpPr>
          <p:cNvPr id="4" name="TextBox 4"/>
          <p:cNvSpPr txBox="1"/>
          <p:nvPr/>
        </p:nvSpPr>
        <p:spPr>
          <a:xfrm>
            <a:off x="1424952" y="6149176"/>
            <a:ext cx="9960476" cy="24208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74"/>
              </a:lnSpc>
              <a:spcBef>
                <a:spcPct val="0"/>
              </a:spcBef>
            </a:pPr>
            <a:endParaRPr dirty="0"/>
          </a:p>
          <a:p>
            <a:pPr algn="l">
              <a:lnSpc>
                <a:spcPts val="3274"/>
              </a:lnSpc>
              <a:spcBef>
                <a:spcPct val="0"/>
              </a:spcBef>
            </a:pPr>
            <a:endParaRPr dirty="0"/>
          </a:p>
          <a:p>
            <a:pPr algn="l">
              <a:lnSpc>
                <a:spcPts val="3274"/>
              </a:lnSpc>
              <a:spcBef>
                <a:spcPct val="0"/>
              </a:spcBef>
            </a:pPr>
            <a:r>
              <a:rPr lang="en-US" sz="2339" b="1" dirty="0">
                <a:solidFill>
                  <a:srgbClr val="000000"/>
                </a:solidFill>
                <a:latin typeface="General Sans Variable Bold"/>
                <a:ea typeface="General Sans Variable Bold"/>
                <a:cs typeface="General Sans Variable Bold"/>
                <a:sym typeface="General Sans Variable Bold"/>
              </a:rPr>
              <a:t>🌐 Se </a:t>
            </a:r>
            <a:r>
              <a:rPr lang="en-US" sz="2339" b="1" dirty="0" err="1">
                <a:solidFill>
                  <a:srgbClr val="000000"/>
                </a:solidFill>
                <a:latin typeface="General Sans Variable Bold"/>
                <a:ea typeface="General Sans Variable Bold"/>
                <a:cs typeface="General Sans Variable Bold"/>
                <a:sym typeface="General Sans Variable Bold"/>
              </a:rPr>
              <a:t>vårt</a:t>
            </a:r>
            <a:r>
              <a:rPr lang="en-US" sz="2339" b="1" dirty="0">
                <a:solidFill>
                  <a:srgbClr val="000000"/>
                </a:solidFill>
                <a:latin typeface="General Sans Variable Bold"/>
                <a:ea typeface="General Sans Variable Bold"/>
                <a:cs typeface="General Sans Variable Bold"/>
                <a:sym typeface="General Sans Variable Bold"/>
              </a:rPr>
              <a:t> </a:t>
            </a:r>
            <a:r>
              <a:rPr lang="en-US" sz="2339" b="1" dirty="0" err="1">
                <a:solidFill>
                  <a:srgbClr val="000000"/>
                </a:solidFill>
                <a:latin typeface="General Sans Variable Bold"/>
                <a:ea typeface="General Sans Variable Bold"/>
                <a:cs typeface="General Sans Variable Bold"/>
                <a:sym typeface="General Sans Variable Bold"/>
              </a:rPr>
              <a:t>utvalg</a:t>
            </a:r>
            <a:r>
              <a:rPr lang="en-US" sz="2339" b="1" dirty="0">
                <a:solidFill>
                  <a:srgbClr val="000000"/>
                </a:solidFill>
                <a:latin typeface="General Sans Variable Bold"/>
                <a:ea typeface="General Sans Variable Bold"/>
                <a:cs typeface="General Sans Variable Bold"/>
                <a:sym typeface="General Sans Variable Bold"/>
              </a:rPr>
              <a:t> av </a:t>
            </a:r>
            <a:r>
              <a:rPr lang="en-US" sz="2339" b="1" dirty="0" err="1">
                <a:solidFill>
                  <a:srgbClr val="000000"/>
                </a:solidFill>
                <a:latin typeface="General Sans Variable Bold"/>
                <a:ea typeface="General Sans Variable Bold"/>
                <a:cs typeface="General Sans Variable Bold"/>
                <a:sym typeface="General Sans Variable Bold"/>
              </a:rPr>
              <a:t>bruktbiler</a:t>
            </a:r>
            <a:r>
              <a:rPr lang="en-US" sz="2339" b="1" dirty="0">
                <a:solidFill>
                  <a:srgbClr val="000000"/>
                </a:solidFill>
                <a:latin typeface="General Sans Variable Bold"/>
                <a:ea typeface="General Sans Variable Bold"/>
                <a:cs typeface="General Sans Variable Bold"/>
                <a:sym typeface="General Sans Variable Bold"/>
              </a:rPr>
              <a:t> </a:t>
            </a:r>
            <a:r>
              <a:rPr lang="en-US" sz="2339" b="1" dirty="0" err="1">
                <a:solidFill>
                  <a:srgbClr val="000000"/>
                </a:solidFill>
                <a:latin typeface="General Sans Variable Bold"/>
                <a:ea typeface="General Sans Variable Bold"/>
                <a:cs typeface="General Sans Variable Bold"/>
                <a:sym typeface="General Sans Variable Bold"/>
              </a:rPr>
              <a:t>på</a:t>
            </a:r>
            <a:r>
              <a:rPr lang="en-US" sz="2339" b="1" dirty="0">
                <a:solidFill>
                  <a:srgbClr val="000000"/>
                </a:solidFill>
                <a:latin typeface="General Sans Variable Bold"/>
                <a:ea typeface="General Sans Variable Bold"/>
                <a:cs typeface="General Sans Variable Bold"/>
                <a:sym typeface="General Sans Variable Bold"/>
              </a:rPr>
              <a:t> www.drive.no/FORHANDLER</a:t>
            </a:r>
          </a:p>
          <a:p>
            <a:pPr algn="ctr">
              <a:lnSpc>
                <a:spcPts val="3274"/>
              </a:lnSpc>
              <a:spcBef>
                <a:spcPct val="0"/>
              </a:spcBef>
            </a:pPr>
            <a:endParaRPr lang="en-US" sz="2339" b="1" dirty="0">
              <a:solidFill>
                <a:srgbClr val="000000"/>
              </a:solidFill>
              <a:latin typeface="General Sans Variable Bold"/>
              <a:ea typeface="General Sans Variable Bold"/>
              <a:cs typeface="General Sans Variable Bold"/>
              <a:sym typeface="General Sans Variable Bold"/>
            </a:endParaRPr>
          </a:p>
          <a:p>
            <a:pPr algn="ctr">
              <a:lnSpc>
                <a:spcPts val="3274"/>
              </a:lnSpc>
              <a:spcBef>
                <a:spcPct val="0"/>
              </a:spcBef>
            </a:pPr>
            <a:endParaRPr lang="en-US" sz="2339" b="1" dirty="0">
              <a:solidFill>
                <a:srgbClr val="000000"/>
              </a:solidFill>
              <a:latin typeface="General Sans Variable Bold"/>
              <a:ea typeface="General Sans Variable Bold"/>
              <a:cs typeface="General Sans Variable Bold"/>
              <a:sym typeface="General Sans Variable Bold"/>
            </a:endParaRPr>
          </a:p>
          <a:p>
            <a:pPr algn="ctr">
              <a:lnSpc>
                <a:spcPts val="2854"/>
              </a:lnSpc>
              <a:spcBef>
                <a:spcPct val="0"/>
              </a:spcBef>
            </a:pPr>
            <a:endParaRPr lang="en-US" sz="2339" b="1" dirty="0">
              <a:solidFill>
                <a:srgbClr val="000000"/>
              </a:solidFill>
              <a:latin typeface="General Sans Variable Bold"/>
              <a:ea typeface="General Sans Variable Bold"/>
              <a:cs typeface="General Sans Variable Bold"/>
              <a:sym typeface="General Sans Variable Bold"/>
            </a:endParaRPr>
          </a:p>
        </p:txBody>
      </p:sp>
      <p:sp>
        <p:nvSpPr>
          <p:cNvPr id="5" name="Freeform 5"/>
          <p:cNvSpPr/>
          <p:nvPr/>
        </p:nvSpPr>
        <p:spPr>
          <a:xfrm>
            <a:off x="2501606" y="1238638"/>
            <a:ext cx="4096822" cy="1013281"/>
          </a:xfrm>
          <a:custGeom>
            <a:avLst/>
            <a:gdLst/>
            <a:ahLst/>
            <a:cxnLst/>
            <a:rect l="l" t="t" r="r" b="b"/>
            <a:pathLst>
              <a:path w="4096822" h="1013281">
                <a:moveTo>
                  <a:pt x="0" y="0"/>
                </a:moveTo>
                <a:lnTo>
                  <a:pt x="4096822" y="0"/>
                </a:lnTo>
                <a:lnTo>
                  <a:pt x="4096822" y="1013281"/>
                </a:lnTo>
                <a:lnTo>
                  <a:pt x="0" y="1013281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nb-NO"/>
          </a:p>
        </p:txBody>
      </p:sp>
      <p:sp>
        <p:nvSpPr>
          <p:cNvPr id="6" name="TextBox 6"/>
          <p:cNvSpPr txBox="1"/>
          <p:nvPr/>
        </p:nvSpPr>
        <p:spPr>
          <a:xfrm>
            <a:off x="2450900" y="2494546"/>
            <a:ext cx="3921633" cy="6693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739"/>
              </a:lnSpc>
            </a:pPr>
            <a:r>
              <a:rPr lang="en-US" sz="4099" b="1" dirty="0">
                <a:solidFill>
                  <a:srgbClr val="000000"/>
                </a:solidFill>
                <a:latin typeface="General Sans Semibold" pitchFamily="50" charset="0"/>
                <a:ea typeface="General Sans Variable Bold"/>
                <a:cs typeface="General Sans Variable Bold"/>
                <a:sym typeface="General Sans Variable Bold"/>
              </a:rPr>
              <a:t>E-post </a:t>
            </a:r>
            <a:r>
              <a:rPr lang="en-US" sz="4099" b="1" dirty="0" err="1">
                <a:solidFill>
                  <a:srgbClr val="000000"/>
                </a:solidFill>
                <a:latin typeface="General Sans Semibold" pitchFamily="50" charset="0"/>
                <a:ea typeface="General Sans Variable Bold"/>
                <a:cs typeface="General Sans Variable Bold"/>
                <a:sym typeface="General Sans Variable Bold"/>
              </a:rPr>
              <a:t>signatur</a:t>
            </a:r>
            <a:endParaRPr lang="en-US" sz="4099" b="1" dirty="0">
              <a:solidFill>
                <a:srgbClr val="000000"/>
              </a:solidFill>
              <a:latin typeface="General Sans Semibold" pitchFamily="50" charset="0"/>
              <a:ea typeface="General Sans Variable Bold"/>
              <a:cs typeface="General Sans Variable Bold"/>
              <a:sym typeface="General Sans Variable Bold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424952" y="4005067"/>
            <a:ext cx="16177248" cy="84391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3359"/>
              </a:lnSpc>
            </a:pPr>
            <a:r>
              <a:rPr lang="en-US" sz="2400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Din e-</a:t>
            </a:r>
            <a:r>
              <a:rPr lang="en-US" sz="2400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postsignatur</a:t>
            </a:r>
            <a:r>
              <a:rPr lang="en-US" sz="2400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er </a:t>
            </a:r>
            <a:r>
              <a:rPr lang="en-US" sz="2400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en</a:t>
            </a:r>
            <a:r>
              <a:rPr lang="en-US" sz="2400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viktig</a:t>
            </a:r>
            <a:r>
              <a:rPr lang="en-US" sz="2400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kanal</a:t>
            </a:r>
            <a:r>
              <a:rPr lang="en-US" sz="2400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for </a:t>
            </a:r>
            <a:r>
              <a:rPr lang="en-US" sz="2400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markedsføring</a:t>
            </a:r>
            <a:r>
              <a:rPr lang="en-US" sz="2400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. </a:t>
            </a:r>
            <a:r>
              <a:rPr lang="en-US" sz="2400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Hjelp</a:t>
            </a:r>
            <a:r>
              <a:rPr lang="en-US" sz="2400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oss</a:t>
            </a:r>
            <a:r>
              <a:rPr lang="en-US" sz="2400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gjerne</a:t>
            </a:r>
            <a:r>
              <a:rPr lang="en-US" sz="2400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med å </a:t>
            </a:r>
            <a:r>
              <a:rPr lang="en-US" sz="2400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henvise</a:t>
            </a:r>
            <a:r>
              <a:rPr lang="en-US" sz="2400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til</a:t>
            </a:r>
            <a:r>
              <a:rPr lang="en-US" sz="2400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deres</a:t>
            </a:r>
            <a:r>
              <a:rPr lang="en-US" sz="2400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bruktbiler</a:t>
            </a:r>
            <a:r>
              <a:rPr lang="en-US" sz="2400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på</a:t>
            </a:r>
            <a:r>
              <a:rPr lang="en-US" sz="2400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Drive.no </a:t>
            </a:r>
            <a:r>
              <a:rPr lang="en-US" sz="2400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i</a:t>
            </a:r>
            <a:r>
              <a:rPr lang="en-US" sz="2400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deres</a:t>
            </a:r>
            <a:r>
              <a:rPr lang="en-US" sz="2400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e-post </a:t>
            </a:r>
            <a:r>
              <a:rPr lang="en-US" sz="2400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signatur</a:t>
            </a:r>
            <a:r>
              <a:rPr lang="en-US" sz="2400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97064" y="1028700"/>
            <a:ext cx="4872180" cy="917868"/>
            <a:chOff x="0" y="0"/>
            <a:chExt cx="1283208" cy="24174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283208" cy="241743"/>
            </a:xfrm>
            <a:custGeom>
              <a:avLst/>
              <a:gdLst/>
              <a:ahLst/>
              <a:cxnLst/>
              <a:rect l="l" t="t" r="r" b="b"/>
              <a:pathLst>
                <a:path w="1283208" h="241743">
                  <a:moveTo>
                    <a:pt x="0" y="0"/>
                  </a:moveTo>
                  <a:lnTo>
                    <a:pt x="1283208" y="0"/>
                  </a:lnTo>
                  <a:lnTo>
                    <a:pt x="1283208" y="241743"/>
                  </a:lnTo>
                  <a:lnTo>
                    <a:pt x="0" y="24174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nb-NO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19050"/>
              <a:ext cx="1283208" cy="26079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-1681122" y="-1831133"/>
            <a:ext cx="6231139" cy="5719667"/>
          </a:xfrm>
          <a:custGeom>
            <a:avLst/>
            <a:gdLst/>
            <a:ahLst/>
            <a:cxnLst/>
            <a:rect l="l" t="t" r="r" b="b"/>
            <a:pathLst>
              <a:path w="6231139" h="5719667">
                <a:moveTo>
                  <a:pt x="0" y="0"/>
                </a:moveTo>
                <a:lnTo>
                  <a:pt x="6231139" y="0"/>
                </a:lnTo>
                <a:lnTo>
                  <a:pt x="6231139" y="5719666"/>
                </a:lnTo>
                <a:lnTo>
                  <a:pt x="0" y="571966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nb-NO"/>
          </a:p>
        </p:txBody>
      </p:sp>
      <p:sp>
        <p:nvSpPr>
          <p:cNvPr id="6" name="Freeform 6"/>
          <p:cNvSpPr/>
          <p:nvPr/>
        </p:nvSpPr>
        <p:spPr>
          <a:xfrm>
            <a:off x="2501606" y="1238638"/>
            <a:ext cx="4096822" cy="1013281"/>
          </a:xfrm>
          <a:custGeom>
            <a:avLst/>
            <a:gdLst/>
            <a:ahLst/>
            <a:cxnLst/>
            <a:rect l="l" t="t" r="r" b="b"/>
            <a:pathLst>
              <a:path w="4096822" h="1013281">
                <a:moveTo>
                  <a:pt x="0" y="0"/>
                </a:moveTo>
                <a:lnTo>
                  <a:pt x="4096822" y="0"/>
                </a:lnTo>
                <a:lnTo>
                  <a:pt x="4096822" y="1013281"/>
                </a:lnTo>
                <a:lnTo>
                  <a:pt x="0" y="101328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nb-NO"/>
          </a:p>
        </p:txBody>
      </p:sp>
      <p:sp>
        <p:nvSpPr>
          <p:cNvPr id="7" name="Freeform 7"/>
          <p:cNvSpPr/>
          <p:nvPr/>
        </p:nvSpPr>
        <p:spPr>
          <a:xfrm>
            <a:off x="2305955" y="7164499"/>
            <a:ext cx="2782380" cy="688175"/>
          </a:xfrm>
          <a:custGeom>
            <a:avLst/>
            <a:gdLst/>
            <a:ahLst/>
            <a:cxnLst/>
            <a:rect l="l" t="t" r="r" b="b"/>
            <a:pathLst>
              <a:path w="2782380" h="688175">
                <a:moveTo>
                  <a:pt x="0" y="0"/>
                </a:moveTo>
                <a:lnTo>
                  <a:pt x="2782380" y="0"/>
                </a:lnTo>
                <a:lnTo>
                  <a:pt x="2782380" y="688176"/>
                </a:lnTo>
                <a:lnTo>
                  <a:pt x="0" y="68817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nb-NO"/>
          </a:p>
        </p:txBody>
      </p:sp>
      <p:sp>
        <p:nvSpPr>
          <p:cNvPr id="8" name="TextBox 8"/>
          <p:cNvSpPr txBox="1"/>
          <p:nvPr/>
        </p:nvSpPr>
        <p:spPr>
          <a:xfrm>
            <a:off x="2305955" y="5768365"/>
            <a:ext cx="3020187" cy="24456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74"/>
              </a:lnSpc>
              <a:spcBef>
                <a:spcPct val="0"/>
              </a:spcBef>
            </a:pPr>
            <a:endParaRPr/>
          </a:p>
          <a:p>
            <a:pPr algn="ctr">
              <a:lnSpc>
                <a:spcPts val="3274"/>
              </a:lnSpc>
              <a:spcBef>
                <a:spcPct val="0"/>
              </a:spcBef>
            </a:pPr>
            <a:endParaRPr/>
          </a:p>
          <a:p>
            <a:pPr algn="ctr">
              <a:lnSpc>
                <a:spcPts val="3134"/>
              </a:lnSpc>
              <a:spcBef>
                <a:spcPct val="0"/>
              </a:spcBef>
            </a:pPr>
            <a:r>
              <a:rPr lang="en-US" sz="2239" b="1">
                <a:solidFill>
                  <a:srgbClr val="000000"/>
                </a:solidFill>
                <a:latin typeface="General Sans Variable Bold"/>
                <a:ea typeface="General Sans Variable Bold"/>
                <a:cs typeface="General Sans Variable Bold"/>
                <a:sym typeface="General Sans Variable Bold"/>
              </a:rPr>
              <a:t>Se våre bruktbiler på  </a:t>
            </a:r>
          </a:p>
          <a:p>
            <a:pPr algn="ctr">
              <a:lnSpc>
                <a:spcPts val="3274"/>
              </a:lnSpc>
              <a:spcBef>
                <a:spcPct val="0"/>
              </a:spcBef>
            </a:pPr>
            <a:endParaRPr lang="en-US" sz="2239" b="1">
              <a:solidFill>
                <a:srgbClr val="000000"/>
              </a:solidFill>
              <a:latin typeface="General Sans Variable Bold"/>
              <a:ea typeface="General Sans Variable Bold"/>
              <a:cs typeface="General Sans Variable Bold"/>
              <a:sym typeface="General Sans Variable Bold"/>
            </a:endParaRPr>
          </a:p>
          <a:p>
            <a:pPr algn="ctr">
              <a:lnSpc>
                <a:spcPts val="3274"/>
              </a:lnSpc>
              <a:spcBef>
                <a:spcPct val="0"/>
              </a:spcBef>
            </a:pPr>
            <a:endParaRPr lang="en-US" sz="2239" b="1">
              <a:solidFill>
                <a:srgbClr val="000000"/>
              </a:solidFill>
              <a:latin typeface="General Sans Variable Bold"/>
              <a:ea typeface="General Sans Variable Bold"/>
              <a:cs typeface="General Sans Variable Bold"/>
              <a:sym typeface="General Sans Variable Bold"/>
            </a:endParaRPr>
          </a:p>
          <a:p>
            <a:pPr algn="ctr">
              <a:lnSpc>
                <a:spcPts val="3274"/>
              </a:lnSpc>
              <a:spcBef>
                <a:spcPct val="0"/>
              </a:spcBef>
            </a:pPr>
            <a:endParaRPr lang="en-US" sz="2239" b="1">
              <a:solidFill>
                <a:srgbClr val="000000"/>
              </a:solidFill>
              <a:latin typeface="General Sans Variable Bold"/>
              <a:ea typeface="General Sans Variable Bold"/>
              <a:cs typeface="General Sans Variable Bold"/>
              <a:sym typeface="General Sans Variable Bold"/>
            </a:endParaRPr>
          </a:p>
        </p:txBody>
      </p:sp>
      <p:grpSp>
        <p:nvGrpSpPr>
          <p:cNvPr id="9" name="Group 9"/>
          <p:cNvGrpSpPr/>
          <p:nvPr/>
        </p:nvGrpSpPr>
        <p:grpSpPr>
          <a:xfrm>
            <a:off x="1539274" y="5838958"/>
            <a:ext cx="4645074" cy="3086100"/>
            <a:chOff x="0" y="0"/>
            <a:chExt cx="1223394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1223394" cy="812800"/>
            </a:xfrm>
            <a:custGeom>
              <a:avLst/>
              <a:gdLst/>
              <a:ahLst/>
              <a:cxnLst/>
              <a:rect l="l" t="t" r="r" b="b"/>
              <a:pathLst>
                <a:path w="1223394" h="812800">
                  <a:moveTo>
                    <a:pt x="0" y="0"/>
                  </a:moveTo>
                  <a:lnTo>
                    <a:pt x="1223394" y="0"/>
                  </a:lnTo>
                  <a:lnTo>
                    <a:pt x="1223394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292A2F"/>
              </a:solidFill>
              <a:prstDash val="solid"/>
              <a:miter/>
            </a:ln>
          </p:spPr>
          <p:txBody>
            <a:bodyPr/>
            <a:lstStyle/>
            <a:p>
              <a:endParaRPr lang="nb-NO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-66675"/>
              <a:ext cx="1223394" cy="8794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74"/>
                </a:lnSpc>
              </a:pPr>
              <a:endParaRPr/>
            </a:p>
          </p:txBody>
        </p:sp>
      </p:grpSp>
      <p:sp>
        <p:nvSpPr>
          <p:cNvPr id="12" name="TextBox 12"/>
          <p:cNvSpPr txBox="1"/>
          <p:nvPr/>
        </p:nvSpPr>
        <p:spPr>
          <a:xfrm>
            <a:off x="2285747" y="2413292"/>
            <a:ext cx="11528965" cy="6693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739"/>
              </a:lnSpc>
            </a:pPr>
            <a:r>
              <a:rPr lang="en-US" sz="4099" b="1" dirty="0">
                <a:solidFill>
                  <a:srgbClr val="000000"/>
                </a:solidFill>
                <a:latin typeface="General Sans Semibold" pitchFamily="50" charset="0"/>
                <a:ea typeface="General Sans Variable Bold"/>
                <a:cs typeface="General Sans Variable Bold"/>
                <a:sym typeface="General Sans Variable Bold"/>
              </a:rPr>
              <a:t>Bruk av logo </a:t>
            </a:r>
            <a:r>
              <a:rPr lang="en-US" sz="4099" b="1" dirty="0" err="1">
                <a:solidFill>
                  <a:srgbClr val="000000"/>
                </a:solidFill>
                <a:latin typeface="General Sans Semibold" pitchFamily="50" charset="0"/>
                <a:ea typeface="General Sans Variable Bold"/>
                <a:cs typeface="General Sans Variable Bold"/>
                <a:sym typeface="General Sans Variable Bold"/>
              </a:rPr>
              <a:t>på</a:t>
            </a:r>
            <a:r>
              <a:rPr lang="en-US" sz="4099" b="1" dirty="0">
                <a:solidFill>
                  <a:srgbClr val="000000"/>
                </a:solidFill>
                <a:latin typeface="General Sans Semibold" pitchFamily="50" charset="0"/>
                <a:ea typeface="General Sans Variable Bold"/>
                <a:cs typeface="General Sans Variable Bold"/>
                <a:sym typeface="General Sans Variable Bold"/>
              </a:rPr>
              <a:t> </a:t>
            </a:r>
            <a:r>
              <a:rPr lang="en-US" sz="4099" b="1" dirty="0" err="1">
                <a:solidFill>
                  <a:srgbClr val="000000"/>
                </a:solidFill>
                <a:latin typeface="General Sans Semibold" pitchFamily="50" charset="0"/>
                <a:ea typeface="General Sans Variable Bold"/>
                <a:cs typeface="General Sans Variable Bold"/>
                <a:sym typeface="General Sans Variable Bold"/>
              </a:rPr>
              <a:t>forhandlers</a:t>
            </a:r>
            <a:r>
              <a:rPr lang="en-US" sz="4099" b="1" dirty="0">
                <a:solidFill>
                  <a:srgbClr val="000000"/>
                </a:solidFill>
                <a:latin typeface="General Sans Semibold" pitchFamily="50" charset="0"/>
                <a:ea typeface="General Sans Variable Bold"/>
                <a:cs typeface="General Sans Variable Bold"/>
                <a:sym typeface="General Sans Variable Bold"/>
              </a:rPr>
              <a:t> </a:t>
            </a:r>
            <a:r>
              <a:rPr lang="en-US" sz="4099" b="1" dirty="0" err="1">
                <a:solidFill>
                  <a:srgbClr val="000000"/>
                </a:solidFill>
                <a:latin typeface="General Sans Semibold" pitchFamily="50" charset="0"/>
                <a:ea typeface="General Sans Variable Bold"/>
                <a:cs typeface="General Sans Variable Bold"/>
                <a:sym typeface="General Sans Variable Bold"/>
              </a:rPr>
              <a:t>egne</a:t>
            </a:r>
            <a:r>
              <a:rPr lang="en-US" sz="4099" b="1" dirty="0">
                <a:solidFill>
                  <a:srgbClr val="000000"/>
                </a:solidFill>
                <a:latin typeface="General Sans Semibold" pitchFamily="50" charset="0"/>
                <a:ea typeface="General Sans Variable Bold"/>
                <a:cs typeface="General Sans Variable Bold"/>
                <a:sym typeface="General Sans Variable Bold"/>
              </a:rPr>
              <a:t> </a:t>
            </a:r>
            <a:r>
              <a:rPr lang="en-US" sz="4099" b="1" dirty="0" err="1">
                <a:solidFill>
                  <a:srgbClr val="000000"/>
                </a:solidFill>
                <a:latin typeface="General Sans Semibold" pitchFamily="50" charset="0"/>
                <a:ea typeface="General Sans Variable Bold"/>
                <a:cs typeface="General Sans Variable Bold"/>
                <a:sym typeface="General Sans Variable Bold"/>
              </a:rPr>
              <a:t>hjemmeside</a:t>
            </a:r>
            <a:endParaRPr lang="en-US" sz="4099" b="1" dirty="0">
              <a:solidFill>
                <a:srgbClr val="000000"/>
              </a:solidFill>
              <a:latin typeface="General Sans Semibold" pitchFamily="50" charset="0"/>
              <a:ea typeface="General Sans Variable Bold"/>
              <a:cs typeface="General Sans Variable Bold"/>
              <a:sym typeface="General Sans Variable Bold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552575" y="4355258"/>
            <a:ext cx="15182850" cy="1177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Vi </a:t>
            </a:r>
            <a:r>
              <a:rPr lang="en-US" sz="3399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i</a:t>
            </a:r>
            <a:r>
              <a:rPr lang="en-US" sz="33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Drive setter </a:t>
            </a:r>
            <a:r>
              <a:rPr lang="en-US" sz="3399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stor</a:t>
            </a:r>
            <a:r>
              <a:rPr lang="en-US" sz="33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pris </a:t>
            </a:r>
            <a:r>
              <a:rPr lang="en-US" sz="3399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på</a:t>
            </a:r>
            <a:r>
              <a:rPr lang="en-US" sz="33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om du </a:t>
            </a:r>
            <a:r>
              <a:rPr lang="en-US" sz="3399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lenker</a:t>
            </a:r>
            <a:r>
              <a:rPr lang="en-US" sz="33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</a:t>
            </a:r>
            <a:r>
              <a:rPr lang="en-US" sz="3399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til</a:t>
            </a:r>
            <a:r>
              <a:rPr lang="en-US" sz="33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Drive.no </a:t>
            </a:r>
            <a:r>
              <a:rPr lang="en-US" sz="3399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på</a:t>
            </a:r>
            <a:r>
              <a:rPr lang="en-US" sz="33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din </a:t>
            </a:r>
            <a:r>
              <a:rPr lang="en-US" sz="3399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forhandlers</a:t>
            </a:r>
            <a:r>
              <a:rPr lang="en-US" sz="33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 </a:t>
            </a:r>
            <a:r>
              <a:rPr lang="en-US" sz="3399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nettside</a:t>
            </a:r>
            <a:r>
              <a:rPr lang="en-US" sz="33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.</a:t>
            </a:r>
          </a:p>
          <a:p>
            <a:pPr algn="ctr">
              <a:lnSpc>
                <a:spcPts val="4759"/>
              </a:lnSpc>
            </a:pPr>
            <a:r>
              <a:rPr lang="en-US" sz="33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Eksempel:  </a:t>
            </a:r>
          </a:p>
        </p:txBody>
      </p:sp>
      <p:sp>
        <p:nvSpPr>
          <p:cNvPr id="14" name="Freeform 14"/>
          <p:cNvSpPr/>
          <p:nvPr/>
        </p:nvSpPr>
        <p:spPr>
          <a:xfrm>
            <a:off x="13083684" y="7164499"/>
            <a:ext cx="2782380" cy="688175"/>
          </a:xfrm>
          <a:custGeom>
            <a:avLst/>
            <a:gdLst/>
            <a:ahLst/>
            <a:cxnLst/>
            <a:rect l="l" t="t" r="r" b="b"/>
            <a:pathLst>
              <a:path w="2782380" h="688175">
                <a:moveTo>
                  <a:pt x="0" y="0"/>
                </a:moveTo>
                <a:lnTo>
                  <a:pt x="2782380" y="0"/>
                </a:lnTo>
                <a:lnTo>
                  <a:pt x="2782380" y="688176"/>
                </a:lnTo>
                <a:lnTo>
                  <a:pt x="0" y="68817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nb-NO"/>
          </a:p>
        </p:txBody>
      </p:sp>
      <p:sp>
        <p:nvSpPr>
          <p:cNvPr id="15" name="TextBox 15"/>
          <p:cNvSpPr txBox="1"/>
          <p:nvPr/>
        </p:nvSpPr>
        <p:spPr>
          <a:xfrm>
            <a:off x="13914931" y="5768365"/>
            <a:ext cx="1357693" cy="20360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74"/>
              </a:lnSpc>
              <a:spcBef>
                <a:spcPct val="0"/>
              </a:spcBef>
            </a:pPr>
            <a:endParaRPr/>
          </a:p>
          <a:p>
            <a:pPr algn="ctr">
              <a:lnSpc>
                <a:spcPts val="3274"/>
              </a:lnSpc>
              <a:spcBef>
                <a:spcPct val="0"/>
              </a:spcBef>
            </a:pPr>
            <a:endParaRPr/>
          </a:p>
          <a:p>
            <a:pPr algn="ctr">
              <a:lnSpc>
                <a:spcPts val="3134"/>
              </a:lnSpc>
              <a:spcBef>
                <a:spcPct val="0"/>
              </a:spcBef>
            </a:pPr>
            <a:r>
              <a:rPr lang="en-US" sz="2239" b="1">
                <a:solidFill>
                  <a:srgbClr val="000000"/>
                </a:solidFill>
                <a:latin typeface="General Sans Variable Bold"/>
                <a:ea typeface="General Sans Variable Bold"/>
                <a:cs typeface="General Sans Variable Bold"/>
                <a:sym typeface="General Sans Variable Bold"/>
              </a:rPr>
              <a:t>Medeier i </a:t>
            </a:r>
          </a:p>
          <a:p>
            <a:pPr algn="ctr">
              <a:lnSpc>
                <a:spcPts val="3274"/>
              </a:lnSpc>
              <a:spcBef>
                <a:spcPct val="0"/>
              </a:spcBef>
            </a:pPr>
            <a:endParaRPr lang="en-US" sz="2239" b="1">
              <a:solidFill>
                <a:srgbClr val="000000"/>
              </a:solidFill>
              <a:latin typeface="General Sans Variable Bold"/>
              <a:ea typeface="General Sans Variable Bold"/>
              <a:cs typeface="General Sans Variable Bold"/>
              <a:sym typeface="General Sans Variable Bold"/>
            </a:endParaRPr>
          </a:p>
          <a:p>
            <a:pPr algn="ctr">
              <a:lnSpc>
                <a:spcPts val="3274"/>
              </a:lnSpc>
              <a:spcBef>
                <a:spcPct val="0"/>
              </a:spcBef>
            </a:pPr>
            <a:endParaRPr lang="en-US" sz="2239" b="1">
              <a:solidFill>
                <a:srgbClr val="000000"/>
              </a:solidFill>
              <a:latin typeface="General Sans Variable Bold"/>
              <a:ea typeface="General Sans Variable Bold"/>
              <a:cs typeface="General Sans Variable Bold"/>
              <a:sym typeface="General Sans Variable Bold"/>
            </a:endParaRPr>
          </a:p>
        </p:txBody>
      </p:sp>
      <p:grpSp>
        <p:nvGrpSpPr>
          <p:cNvPr id="16" name="Group 16"/>
          <p:cNvGrpSpPr/>
          <p:nvPr/>
        </p:nvGrpSpPr>
        <p:grpSpPr>
          <a:xfrm>
            <a:off x="12152337" y="5965537"/>
            <a:ext cx="4645074" cy="3086100"/>
            <a:chOff x="0" y="0"/>
            <a:chExt cx="1223394" cy="812800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1223394" cy="812800"/>
            </a:xfrm>
            <a:custGeom>
              <a:avLst/>
              <a:gdLst/>
              <a:ahLst/>
              <a:cxnLst/>
              <a:rect l="l" t="t" r="r" b="b"/>
              <a:pathLst>
                <a:path w="1223394" h="812800">
                  <a:moveTo>
                    <a:pt x="0" y="0"/>
                  </a:moveTo>
                  <a:lnTo>
                    <a:pt x="1223394" y="0"/>
                  </a:lnTo>
                  <a:lnTo>
                    <a:pt x="1223394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292A2F"/>
              </a:solidFill>
              <a:prstDash val="solid"/>
              <a:miter/>
            </a:ln>
          </p:spPr>
          <p:txBody>
            <a:bodyPr/>
            <a:lstStyle/>
            <a:p>
              <a:endParaRPr lang="nb-NO"/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0" y="-66675"/>
              <a:ext cx="1223394" cy="8794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74"/>
                </a:lnSpc>
              </a:pPr>
              <a:endParaRPr/>
            </a:p>
          </p:txBody>
        </p:sp>
      </p:grpSp>
      <p:sp>
        <p:nvSpPr>
          <p:cNvPr id="19" name="Freeform 19"/>
          <p:cNvSpPr/>
          <p:nvPr/>
        </p:nvSpPr>
        <p:spPr>
          <a:xfrm>
            <a:off x="7752810" y="7164499"/>
            <a:ext cx="2782380" cy="688175"/>
          </a:xfrm>
          <a:custGeom>
            <a:avLst/>
            <a:gdLst/>
            <a:ahLst/>
            <a:cxnLst/>
            <a:rect l="l" t="t" r="r" b="b"/>
            <a:pathLst>
              <a:path w="2782380" h="688175">
                <a:moveTo>
                  <a:pt x="0" y="0"/>
                </a:moveTo>
                <a:lnTo>
                  <a:pt x="2782380" y="0"/>
                </a:lnTo>
                <a:lnTo>
                  <a:pt x="2782380" y="688176"/>
                </a:lnTo>
                <a:lnTo>
                  <a:pt x="0" y="68817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nb-NO"/>
          </a:p>
        </p:txBody>
      </p:sp>
      <p:sp>
        <p:nvSpPr>
          <p:cNvPr id="20" name="TextBox 20"/>
          <p:cNvSpPr txBox="1"/>
          <p:nvPr/>
        </p:nvSpPr>
        <p:spPr>
          <a:xfrm>
            <a:off x="8513430" y="5768365"/>
            <a:ext cx="1264063" cy="20360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74"/>
              </a:lnSpc>
              <a:spcBef>
                <a:spcPct val="0"/>
              </a:spcBef>
            </a:pPr>
            <a:endParaRPr/>
          </a:p>
          <a:p>
            <a:pPr algn="ctr">
              <a:lnSpc>
                <a:spcPts val="3274"/>
              </a:lnSpc>
              <a:spcBef>
                <a:spcPct val="0"/>
              </a:spcBef>
            </a:pPr>
            <a:endParaRPr/>
          </a:p>
          <a:p>
            <a:pPr algn="ctr">
              <a:lnSpc>
                <a:spcPts val="3134"/>
              </a:lnSpc>
              <a:spcBef>
                <a:spcPct val="0"/>
              </a:spcBef>
            </a:pPr>
            <a:r>
              <a:rPr lang="en-US" sz="2239" b="1">
                <a:solidFill>
                  <a:srgbClr val="000000"/>
                </a:solidFill>
                <a:latin typeface="General Sans Variable Bold"/>
                <a:ea typeface="General Sans Variable Bold"/>
                <a:cs typeface="General Sans Variable Bold"/>
                <a:sym typeface="General Sans Variable Bold"/>
              </a:rPr>
              <a:t>Partner i </a:t>
            </a:r>
          </a:p>
          <a:p>
            <a:pPr algn="ctr">
              <a:lnSpc>
                <a:spcPts val="3274"/>
              </a:lnSpc>
              <a:spcBef>
                <a:spcPct val="0"/>
              </a:spcBef>
            </a:pPr>
            <a:endParaRPr lang="en-US" sz="2239" b="1">
              <a:solidFill>
                <a:srgbClr val="000000"/>
              </a:solidFill>
              <a:latin typeface="General Sans Variable Bold"/>
              <a:ea typeface="General Sans Variable Bold"/>
              <a:cs typeface="General Sans Variable Bold"/>
              <a:sym typeface="General Sans Variable Bold"/>
            </a:endParaRPr>
          </a:p>
          <a:p>
            <a:pPr algn="ctr">
              <a:lnSpc>
                <a:spcPts val="3274"/>
              </a:lnSpc>
              <a:spcBef>
                <a:spcPct val="0"/>
              </a:spcBef>
            </a:pPr>
            <a:endParaRPr lang="en-US" sz="2239" b="1">
              <a:solidFill>
                <a:srgbClr val="000000"/>
              </a:solidFill>
              <a:latin typeface="General Sans Variable Bold"/>
              <a:ea typeface="General Sans Variable Bold"/>
              <a:cs typeface="General Sans Variable Bold"/>
              <a:sym typeface="General Sans Variable Bold"/>
            </a:endParaRPr>
          </a:p>
        </p:txBody>
      </p:sp>
      <p:grpSp>
        <p:nvGrpSpPr>
          <p:cNvPr id="21" name="Group 21"/>
          <p:cNvGrpSpPr/>
          <p:nvPr/>
        </p:nvGrpSpPr>
        <p:grpSpPr>
          <a:xfrm>
            <a:off x="6821463" y="5965537"/>
            <a:ext cx="4645074" cy="3086100"/>
            <a:chOff x="0" y="0"/>
            <a:chExt cx="1223394" cy="812800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1223394" cy="812800"/>
            </a:xfrm>
            <a:custGeom>
              <a:avLst/>
              <a:gdLst/>
              <a:ahLst/>
              <a:cxnLst/>
              <a:rect l="l" t="t" r="r" b="b"/>
              <a:pathLst>
                <a:path w="1223394" h="812800">
                  <a:moveTo>
                    <a:pt x="0" y="0"/>
                  </a:moveTo>
                  <a:lnTo>
                    <a:pt x="1223394" y="0"/>
                  </a:lnTo>
                  <a:lnTo>
                    <a:pt x="1223394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292A2F"/>
              </a:solidFill>
              <a:prstDash val="solid"/>
              <a:miter/>
            </a:ln>
          </p:spPr>
          <p:txBody>
            <a:bodyPr/>
            <a:lstStyle/>
            <a:p>
              <a:endParaRPr lang="nb-NO"/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0" y="-66675"/>
              <a:ext cx="1223394" cy="8794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74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97064" y="1028700"/>
            <a:ext cx="4872180" cy="917868"/>
            <a:chOff x="0" y="0"/>
            <a:chExt cx="1283208" cy="24174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283208" cy="241743"/>
            </a:xfrm>
            <a:custGeom>
              <a:avLst/>
              <a:gdLst/>
              <a:ahLst/>
              <a:cxnLst/>
              <a:rect l="l" t="t" r="r" b="b"/>
              <a:pathLst>
                <a:path w="1283208" h="241743">
                  <a:moveTo>
                    <a:pt x="0" y="0"/>
                  </a:moveTo>
                  <a:lnTo>
                    <a:pt x="1283208" y="0"/>
                  </a:lnTo>
                  <a:lnTo>
                    <a:pt x="1283208" y="241743"/>
                  </a:lnTo>
                  <a:lnTo>
                    <a:pt x="0" y="24174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nb-NO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19050"/>
              <a:ext cx="1283208" cy="26079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-1681122" y="-1831133"/>
            <a:ext cx="6231139" cy="5719667"/>
          </a:xfrm>
          <a:custGeom>
            <a:avLst/>
            <a:gdLst/>
            <a:ahLst/>
            <a:cxnLst/>
            <a:rect l="l" t="t" r="r" b="b"/>
            <a:pathLst>
              <a:path w="6231139" h="5719667">
                <a:moveTo>
                  <a:pt x="0" y="0"/>
                </a:moveTo>
                <a:lnTo>
                  <a:pt x="6231139" y="0"/>
                </a:lnTo>
                <a:lnTo>
                  <a:pt x="6231139" y="5719666"/>
                </a:lnTo>
                <a:lnTo>
                  <a:pt x="0" y="571966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nb-NO"/>
          </a:p>
        </p:txBody>
      </p:sp>
      <p:sp>
        <p:nvSpPr>
          <p:cNvPr id="6" name="Freeform 6"/>
          <p:cNvSpPr/>
          <p:nvPr/>
        </p:nvSpPr>
        <p:spPr>
          <a:xfrm>
            <a:off x="2501606" y="1238638"/>
            <a:ext cx="4096822" cy="1013281"/>
          </a:xfrm>
          <a:custGeom>
            <a:avLst/>
            <a:gdLst/>
            <a:ahLst/>
            <a:cxnLst/>
            <a:rect l="l" t="t" r="r" b="b"/>
            <a:pathLst>
              <a:path w="4096822" h="1013281">
                <a:moveTo>
                  <a:pt x="0" y="0"/>
                </a:moveTo>
                <a:lnTo>
                  <a:pt x="4096822" y="0"/>
                </a:lnTo>
                <a:lnTo>
                  <a:pt x="4096822" y="1013281"/>
                </a:lnTo>
                <a:lnTo>
                  <a:pt x="0" y="101328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nb-NO"/>
          </a:p>
        </p:txBody>
      </p:sp>
      <p:sp>
        <p:nvSpPr>
          <p:cNvPr id="7" name="TextBox 7"/>
          <p:cNvSpPr txBox="1"/>
          <p:nvPr/>
        </p:nvSpPr>
        <p:spPr>
          <a:xfrm>
            <a:off x="2501606" y="2279133"/>
            <a:ext cx="13011071" cy="66935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739"/>
              </a:lnSpc>
            </a:pPr>
            <a:r>
              <a:rPr lang="en-US" sz="4099" b="1" dirty="0" err="1">
                <a:solidFill>
                  <a:srgbClr val="000000"/>
                </a:solidFill>
                <a:latin typeface="General Sans Semibold" pitchFamily="50" charset="0"/>
                <a:ea typeface="General Sans Variable Bold"/>
                <a:cs typeface="General Sans Variable Bold"/>
                <a:sym typeface="General Sans Variable Bold"/>
              </a:rPr>
              <a:t>Entusiasmen</a:t>
            </a:r>
            <a:r>
              <a:rPr lang="en-US" sz="4099" b="1" dirty="0">
                <a:solidFill>
                  <a:srgbClr val="000000"/>
                </a:solidFill>
                <a:latin typeface="General Sans Semibold" pitchFamily="50" charset="0"/>
                <a:ea typeface="General Sans Variable Bold"/>
                <a:cs typeface="General Sans Variable Bold"/>
                <a:sym typeface="General Sans Variable Bold"/>
              </a:rPr>
              <a:t> for Drive </a:t>
            </a:r>
            <a:r>
              <a:rPr lang="en-US" sz="4099" b="1" dirty="0" err="1">
                <a:solidFill>
                  <a:srgbClr val="000000"/>
                </a:solidFill>
                <a:latin typeface="General Sans Semibold" pitchFamily="50" charset="0"/>
                <a:ea typeface="General Sans Variable Bold"/>
                <a:cs typeface="General Sans Variable Bold"/>
                <a:sym typeface="General Sans Variable Bold"/>
              </a:rPr>
              <a:t>må</a:t>
            </a:r>
            <a:r>
              <a:rPr lang="en-US" sz="4099" b="1" dirty="0">
                <a:solidFill>
                  <a:srgbClr val="000000"/>
                </a:solidFill>
                <a:latin typeface="General Sans Semibold" pitchFamily="50" charset="0"/>
                <a:ea typeface="General Sans Variable Bold"/>
                <a:cs typeface="General Sans Variable Bold"/>
                <a:sym typeface="General Sans Variable Bold"/>
              </a:rPr>
              <a:t> </a:t>
            </a:r>
            <a:r>
              <a:rPr lang="en-US" sz="4099" b="1" dirty="0" err="1">
                <a:solidFill>
                  <a:srgbClr val="000000"/>
                </a:solidFill>
                <a:latin typeface="General Sans Semibold" pitchFamily="50" charset="0"/>
                <a:ea typeface="General Sans Variable Bold"/>
                <a:cs typeface="General Sans Variable Bold"/>
                <a:sym typeface="General Sans Variable Bold"/>
              </a:rPr>
              <a:t>begynne</a:t>
            </a:r>
            <a:r>
              <a:rPr lang="en-US" sz="4099" b="1" dirty="0">
                <a:solidFill>
                  <a:srgbClr val="000000"/>
                </a:solidFill>
                <a:latin typeface="General Sans Semibold" pitchFamily="50" charset="0"/>
                <a:ea typeface="General Sans Variable Bold"/>
                <a:cs typeface="General Sans Variable Bold"/>
                <a:sym typeface="General Sans Variable Bold"/>
              </a:rPr>
              <a:t> hos </a:t>
            </a:r>
            <a:r>
              <a:rPr lang="en-US" sz="4099" b="1" dirty="0" err="1">
                <a:solidFill>
                  <a:srgbClr val="000000"/>
                </a:solidFill>
                <a:latin typeface="General Sans Semibold" pitchFamily="50" charset="0"/>
                <a:ea typeface="General Sans Variable Bold"/>
                <a:cs typeface="General Sans Variable Bold"/>
                <a:sym typeface="General Sans Variable Bold"/>
              </a:rPr>
              <a:t>forhandlerne</a:t>
            </a:r>
            <a:endParaRPr lang="en-US" sz="4099" b="1" dirty="0">
              <a:solidFill>
                <a:srgbClr val="000000"/>
              </a:solidFill>
              <a:latin typeface="General Sans Semibold" pitchFamily="50" charset="0"/>
              <a:ea typeface="General Sans Variable Bold"/>
              <a:cs typeface="General Sans Variable Bold"/>
              <a:sym typeface="General Sans Variable Bold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434448" y="3802808"/>
            <a:ext cx="16305809" cy="38137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69281" lvl="1" indent="-334641" algn="l">
              <a:lnSpc>
                <a:spcPts val="4339"/>
              </a:lnSpc>
              <a:buFont typeface="Arial"/>
              <a:buChar char="•"/>
            </a:pPr>
            <a:r>
              <a:rPr lang="en-US" sz="30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Alle </a:t>
            </a:r>
            <a:r>
              <a:rPr lang="en-US" sz="3099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selgere</a:t>
            </a:r>
            <a:r>
              <a:rPr lang="en-US" sz="30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</a:t>
            </a:r>
            <a:r>
              <a:rPr lang="en-US" sz="3099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skal</a:t>
            </a:r>
            <a:r>
              <a:rPr lang="en-US" sz="30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ha </a:t>
            </a:r>
            <a:r>
              <a:rPr lang="en-US" sz="3099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en</a:t>
            </a:r>
            <a:r>
              <a:rPr lang="en-US" sz="30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</a:t>
            </a:r>
            <a:r>
              <a:rPr lang="en-US" sz="3099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bruker</a:t>
            </a:r>
            <a:r>
              <a:rPr lang="en-US" sz="30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</a:t>
            </a:r>
            <a:r>
              <a:rPr lang="en-US" sz="3099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i</a:t>
            </a:r>
            <a:r>
              <a:rPr lang="en-US" sz="30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Drive Dealer for å </a:t>
            </a:r>
            <a:r>
              <a:rPr lang="en-US" sz="3099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holde</a:t>
            </a:r>
            <a:r>
              <a:rPr lang="en-US" sz="30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</a:t>
            </a:r>
            <a:r>
              <a:rPr lang="en-US" sz="3099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oversikt</a:t>
            </a:r>
            <a:r>
              <a:rPr lang="en-US" sz="30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over </a:t>
            </a:r>
            <a:r>
              <a:rPr lang="en-US" sz="3099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forhandlerens</a:t>
            </a:r>
            <a:r>
              <a:rPr lang="en-US" sz="30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</a:t>
            </a:r>
            <a:r>
              <a:rPr lang="en-US" sz="3099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biler</a:t>
            </a:r>
            <a:r>
              <a:rPr lang="en-US" sz="30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</a:t>
            </a:r>
            <a:r>
              <a:rPr lang="en-US" sz="3099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og</a:t>
            </a:r>
            <a:r>
              <a:rPr lang="en-US" sz="30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</a:t>
            </a:r>
            <a:r>
              <a:rPr lang="en-US" sz="3099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i</a:t>
            </a:r>
            <a:r>
              <a:rPr lang="en-US" sz="30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</a:t>
            </a:r>
          </a:p>
          <a:p>
            <a:pPr algn="l">
              <a:lnSpc>
                <a:spcPts val="4339"/>
              </a:lnSpc>
            </a:pPr>
            <a:r>
              <a:rPr lang="en-US" sz="30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       </a:t>
            </a:r>
            <a:r>
              <a:rPr lang="en-US" sz="3099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hvilket</a:t>
            </a:r>
            <a:r>
              <a:rPr lang="en-US" sz="30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</a:t>
            </a:r>
            <a:r>
              <a:rPr lang="en-US" sz="3099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prosessteg</a:t>
            </a:r>
            <a:r>
              <a:rPr lang="en-US" sz="30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</a:t>
            </a:r>
            <a:r>
              <a:rPr lang="en-US" sz="3099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bilen</a:t>
            </a:r>
            <a:r>
              <a:rPr lang="en-US" sz="30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</a:t>
            </a:r>
            <a:r>
              <a:rPr lang="en-US" sz="3099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befinner</a:t>
            </a:r>
            <a:r>
              <a:rPr lang="en-US" sz="30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seg. </a:t>
            </a:r>
            <a:r>
              <a:rPr lang="en-US" sz="3099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Gjennom</a:t>
            </a:r>
            <a:r>
              <a:rPr lang="en-US" sz="30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</a:t>
            </a:r>
            <a:r>
              <a:rPr lang="en-US" sz="3099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denne</a:t>
            </a:r>
            <a:r>
              <a:rPr lang="en-US" sz="30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</a:t>
            </a:r>
            <a:r>
              <a:rPr lang="en-US" sz="3099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tilgangen</a:t>
            </a:r>
            <a:r>
              <a:rPr lang="en-US" sz="30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</a:t>
            </a:r>
            <a:r>
              <a:rPr lang="en-US" sz="3099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har</a:t>
            </a:r>
            <a:r>
              <a:rPr lang="en-US" sz="30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</a:t>
            </a:r>
            <a:r>
              <a:rPr lang="en-US" sz="3099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også</a:t>
            </a:r>
            <a:r>
              <a:rPr lang="en-US" sz="30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</a:t>
            </a:r>
            <a:r>
              <a:rPr lang="en-US" sz="3099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selger</a:t>
            </a:r>
            <a:r>
              <a:rPr lang="en-US" sz="30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</a:t>
            </a:r>
            <a:r>
              <a:rPr lang="en-US" sz="3099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oversikt</a:t>
            </a:r>
            <a:endParaRPr lang="en-US" sz="3099" dirty="0">
              <a:solidFill>
                <a:srgbClr val="000000"/>
              </a:solidFill>
              <a:latin typeface="General Sans Light"/>
              <a:ea typeface="General Sans Light"/>
              <a:cs typeface="General Sans Light"/>
              <a:sym typeface="General Sans Light"/>
            </a:endParaRPr>
          </a:p>
          <a:p>
            <a:pPr algn="l">
              <a:lnSpc>
                <a:spcPts val="4339"/>
              </a:lnSpc>
            </a:pPr>
            <a:r>
              <a:rPr lang="en-US" sz="30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       over </a:t>
            </a:r>
            <a:r>
              <a:rPr lang="en-US" sz="3099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andre</a:t>
            </a:r>
            <a:r>
              <a:rPr lang="en-US" sz="30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</a:t>
            </a:r>
            <a:r>
              <a:rPr lang="en-US" sz="3099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biler</a:t>
            </a:r>
            <a:r>
              <a:rPr lang="en-US" sz="30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</a:t>
            </a:r>
            <a:r>
              <a:rPr lang="en-US" sz="3099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som</a:t>
            </a:r>
            <a:r>
              <a:rPr lang="en-US" sz="30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</a:t>
            </a:r>
            <a:r>
              <a:rPr lang="en-US" sz="3099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befinner</a:t>
            </a:r>
            <a:r>
              <a:rPr lang="en-US" sz="30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seg </a:t>
            </a:r>
            <a:r>
              <a:rPr lang="en-US" sz="3099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i</a:t>
            </a:r>
            <a:r>
              <a:rPr lang="en-US" sz="30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</a:t>
            </a:r>
            <a:r>
              <a:rPr lang="en-US" sz="3099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konsernet</a:t>
            </a:r>
            <a:r>
              <a:rPr lang="en-US" sz="30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. </a:t>
            </a:r>
          </a:p>
          <a:p>
            <a:pPr marL="669281" lvl="1" indent="-334641" algn="l">
              <a:lnSpc>
                <a:spcPts val="4339"/>
              </a:lnSpc>
              <a:buFont typeface="Arial"/>
              <a:buChar char="•"/>
            </a:pPr>
            <a:r>
              <a:rPr lang="en-US" sz="30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Bruk Drive.no </a:t>
            </a:r>
            <a:r>
              <a:rPr lang="en-US" sz="3099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når</a:t>
            </a:r>
            <a:r>
              <a:rPr lang="en-US" sz="30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du </a:t>
            </a:r>
            <a:r>
              <a:rPr lang="en-US" sz="3099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skal</a:t>
            </a:r>
            <a:r>
              <a:rPr lang="en-US" sz="30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se </a:t>
            </a:r>
            <a:r>
              <a:rPr lang="en-US" sz="3099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på</a:t>
            </a:r>
            <a:r>
              <a:rPr lang="en-US" sz="30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</a:t>
            </a:r>
            <a:r>
              <a:rPr lang="en-US" sz="3099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biler</a:t>
            </a:r>
            <a:r>
              <a:rPr lang="en-US" sz="30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</a:t>
            </a:r>
            <a:r>
              <a:rPr lang="en-US" sz="3099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sammen</a:t>
            </a:r>
            <a:r>
              <a:rPr lang="en-US" sz="30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med </a:t>
            </a:r>
            <a:r>
              <a:rPr lang="en-US" sz="3099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kundene</a:t>
            </a:r>
            <a:endParaRPr lang="en-US" sz="3099" dirty="0">
              <a:solidFill>
                <a:srgbClr val="000000"/>
              </a:solidFill>
              <a:latin typeface="General Sans Light"/>
              <a:ea typeface="General Sans Light"/>
              <a:cs typeface="General Sans Light"/>
              <a:sym typeface="General Sans Light"/>
            </a:endParaRPr>
          </a:p>
          <a:p>
            <a:pPr marL="669281" lvl="1" indent="-334641" algn="l">
              <a:lnSpc>
                <a:spcPts val="4339"/>
              </a:lnSpc>
              <a:buFont typeface="Arial"/>
              <a:buChar char="•"/>
            </a:pPr>
            <a:r>
              <a:rPr lang="en-US" sz="3099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Henvis</a:t>
            </a:r>
            <a:r>
              <a:rPr lang="en-US" sz="30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</a:t>
            </a:r>
            <a:r>
              <a:rPr lang="en-US" sz="3099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til</a:t>
            </a:r>
            <a:r>
              <a:rPr lang="en-US" sz="30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Drive-</a:t>
            </a:r>
            <a:r>
              <a:rPr lang="en-US" sz="3099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annonser</a:t>
            </a:r>
            <a:r>
              <a:rPr lang="en-US" sz="30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</a:t>
            </a:r>
            <a:r>
              <a:rPr lang="en-US" sz="3099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i</a:t>
            </a:r>
            <a:r>
              <a:rPr lang="en-US" sz="30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</a:t>
            </a:r>
            <a:r>
              <a:rPr lang="en-US" sz="3099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kundedialog</a:t>
            </a:r>
            <a:endParaRPr lang="en-US" sz="3099" dirty="0">
              <a:solidFill>
                <a:srgbClr val="000000"/>
              </a:solidFill>
              <a:latin typeface="General Sans Light"/>
              <a:ea typeface="General Sans Light"/>
              <a:cs typeface="General Sans Light"/>
              <a:sym typeface="General Sans Light"/>
            </a:endParaRPr>
          </a:p>
          <a:p>
            <a:pPr marL="669281" lvl="1" indent="-334641" algn="l">
              <a:lnSpc>
                <a:spcPts val="4339"/>
              </a:lnSpc>
              <a:buFont typeface="Arial"/>
              <a:buChar char="•"/>
            </a:pPr>
            <a:r>
              <a:rPr lang="en-US" sz="3099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Bruke</a:t>
            </a:r>
            <a:r>
              <a:rPr lang="en-US" sz="30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</a:t>
            </a:r>
            <a:r>
              <a:rPr lang="en-US" sz="3099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prisverktøyet</a:t>
            </a:r>
            <a:r>
              <a:rPr lang="en-US" sz="30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</a:t>
            </a:r>
            <a:r>
              <a:rPr lang="en-US" sz="3099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sammen</a:t>
            </a:r>
            <a:r>
              <a:rPr lang="en-US" sz="3099" dirty="0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 med </a:t>
            </a:r>
            <a:r>
              <a:rPr lang="en-US" sz="3099" dirty="0" err="1">
                <a:solidFill>
                  <a:srgbClr val="000000"/>
                </a:solidFill>
                <a:latin typeface="General Sans Light"/>
                <a:ea typeface="General Sans Light"/>
                <a:cs typeface="General Sans Light"/>
                <a:sym typeface="General Sans Light"/>
              </a:rPr>
              <a:t>kunden</a:t>
            </a:r>
            <a:endParaRPr lang="en-US" sz="3099" dirty="0">
              <a:solidFill>
                <a:srgbClr val="000000"/>
              </a:solidFill>
              <a:latin typeface="General Sans Light"/>
              <a:ea typeface="General Sans Light"/>
              <a:cs typeface="General Sans Light"/>
              <a:sym typeface="General Sans Light"/>
            </a:endParaRPr>
          </a:p>
          <a:p>
            <a:pPr algn="l">
              <a:lnSpc>
                <a:spcPts val="4339"/>
              </a:lnSpc>
            </a:pPr>
            <a:endParaRPr lang="en-US" sz="3099" dirty="0">
              <a:solidFill>
                <a:srgbClr val="000000"/>
              </a:solidFill>
              <a:latin typeface="General Sans Light"/>
              <a:ea typeface="General Sans Light"/>
              <a:cs typeface="General Sans Light"/>
              <a:sym typeface="General Sans Ligh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38225" y="2725763"/>
            <a:ext cx="6251718" cy="1546258"/>
          </a:xfrm>
          <a:custGeom>
            <a:avLst/>
            <a:gdLst/>
            <a:ahLst/>
            <a:cxnLst/>
            <a:rect l="l" t="t" r="r" b="b"/>
            <a:pathLst>
              <a:path w="6251718" h="1546258">
                <a:moveTo>
                  <a:pt x="0" y="0"/>
                </a:moveTo>
                <a:lnTo>
                  <a:pt x="6251718" y="0"/>
                </a:lnTo>
                <a:lnTo>
                  <a:pt x="6251718" y="1546258"/>
                </a:lnTo>
                <a:lnTo>
                  <a:pt x="0" y="154625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nb-NO"/>
          </a:p>
        </p:txBody>
      </p:sp>
      <p:sp>
        <p:nvSpPr>
          <p:cNvPr id="3" name="Freeform 3"/>
          <p:cNvSpPr/>
          <p:nvPr/>
        </p:nvSpPr>
        <p:spPr>
          <a:xfrm>
            <a:off x="1028700" y="4795896"/>
            <a:ext cx="6251718" cy="1546258"/>
          </a:xfrm>
          <a:custGeom>
            <a:avLst/>
            <a:gdLst/>
            <a:ahLst/>
            <a:cxnLst/>
            <a:rect l="l" t="t" r="r" b="b"/>
            <a:pathLst>
              <a:path w="6251718" h="1546258">
                <a:moveTo>
                  <a:pt x="0" y="0"/>
                </a:moveTo>
                <a:lnTo>
                  <a:pt x="6251718" y="0"/>
                </a:lnTo>
                <a:lnTo>
                  <a:pt x="6251718" y="1546258"/>
                </a:lnTo>
                <a:lnTo>
                  <a:pt x="0" y="154625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nb-NO"/>
          </a:p>
        </p:txBody>
      </p:sp>
      <p:sp>
        <p:nvSpPr>
          <p:cNvPr id="4" name="Freeform 4"/>
          <p:cNvSpPr/>
          <p:nvPr/>
        </p:nvSpPr>
        <p:spPr>
          <a:xfrm>
            <a:off x="1028700" y="6862000"/>
            <a:ext cx="7255426" cy="1794509"/>
          </a:xfrm>
          <a:custGeom>
            <a:avLst/>
            <a:gdLst/>
            <a:ahLst/>
            <a:cxnLst/>
            <a:rect l="l" t="t" r="r" b="b"/>
            <a:pathLst>
              <a:path w="7255426" h="1794509">
                <a:moveTo>
                  <a:pt x="0" y="0"/>
                </a:moveTo>
                <a:lnTo>
                  <a:pt x="7255426" y="0"/>
                </a:lnTo>
                <a:lnTo>
                  <a:pt x="7255426" y="1794509"/>
                </a:lnTo>
                <a:lnTo>
                  <a:pt x="0" y="179450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nb-NO"/>
          </a:p>
        </p:txBody>
      </p:sp>
      <p:sp>
        <p:nvSpPr>
          <p:cNvPr id="5" name="TextBox 5"/>
          <p:cNvSpPr txBox="1"/>
          <p:nvPr/>
        </p:nvSpPr>
        <p:spPr>
          <a:xfrm>
            <a:off x="16829120" y="8837253"/>
            <a:ext cx="4206842" cy="4210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74"/>
              </a:lnSpc>
            </a:pPr>
            <a:r>
              <a:rPr lang="en-US" sz="2339" b="1">
                <a:solidFill>
                  <a:srgbClr val="FFFFFF"/>
                </a:solidFill>
                <a:latin typeface="General Sans Variable Bold"/>
                <a:ea typeface="General Sans Variable Bold"/>
                <a:cs typeface="General Sans Variable Bold"/>
                <a:sym typeface="General Sans Variable Bold"/>
              </a:rPr>
              <a:t>Overkri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28700" y="876300"/>
            <a:ext cx="2082165" cy="9030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699"/>
              </a:lnSpc>
            </a:pPr>
            <a:r>
              <a:rPr lang="en-US" sz="5499" b="1" dirty="0">
                <a:solidFill>
                  <a:srgbClr val="000000"/>
                </a:solidFill>
                <a:latin typeface="General Sans Semibold" pitchFamily="50" charset="0"/>
                <a:ea typeface="General Sans Variable Bold"/>
                <a:cs typeface="General Sans Variable Bold"/>
                <a:sym typeface="General Sans Variable Bold"/>
              </a:rPr>
              <a:t>LOGO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578474" y="1462576"/>
            <a:ext cx="9131052" cy="8381545"/>
          </a:xfrm>
          <a:custGeom>
            <a:avLst/>
            <a:gdLst/>
            <a:ahLst/>
            <a:cxnLst/>
            <a:rect l="l" t="t" r="r" b="b"/>
            <a:pathLst>
              <a:path w="9131052" h="8381545">
                <a:moveTo>
                  <a:pt x="0" y="0"/>
                </a:moveTo>
                <a:lnTo>
                  <a:pt x="9131052" y="0"/>
                </a:lnTo>
                <a:lnTo>
                  <a:pt x="9131052" y="8381545"/>
                </a:lnTo>
                <a:lnTo>
                  <a:pt x="0" y="838154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nb-NO"/>
          </a:p>
        </p:txBody>
      </p:sp>
      <p:sp>
        <p:nvSpPr>
          <p:cNvPr id="3" name="Freeform 3"/>
          <p:cNvSpPr/>
          <p:nvPr/>
        </p:nvSpPr>
        <p:spPr>
          <a:xfrm>
            <a:off x="1028700" y="4107090"/>
            <a:ext cx="6251718" cy="1546258"/>
          </a:xfrm>
          <a:custGeom>
            <a:avLst/>
            <a:gdLst/>
            <a:ahLst/>
            <a:cxnLst/>
            <a:rect l="l" t="t" r="r" b="b"/>
            <a:pathLst>
              <a:path w="6251718" h="1546258">
                <a:moveTo>
                  <a:pt x="0" y="0"/>
                </a:moveTo>
                <a:lnTo>
                  <a:pt x="6251718" y="0"/>
                </a:lnTo>
                <a:lnTo>
                  <a:pt x="6251718" y="1546258"/>
                </a:lnTo>
                <a:lnTo>
                  <a:pt x="0" y="154625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nb-NO"/>
          </a:p>
        </p:txBody>
      </p:sp>
      <p:sp>
        <p:nvSpPr>
          <p:cNvPr id="4" name="TextBox 4"/>
          <p:cNvSpPr txBox="1"/>
          <p:nvPr/>
        </p:nvSpPr>
        <p:spPr>
          <a:xfrm>
            <a:off x="16829120" y="8837253"/>
            <a:ext cx="4206842" cy="4210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74"/>
              </a:lnSpc>
            </a:pPr>
            <a:r>
              <a:rPr lang="en-US" sz="2339" b="1">
                <a:solidFill>
                  <a:srgbClr val="FFFFFF"/>
                </a:solidFill>
                <a:latin typeface="General Sans Variable Bold"/>
                <a:ea typeface="General Sans Variable Bold"/>
                <a:cs typeface="General Sans Variable Bold"/>
                <a:sym typeface="General Sans Variable Bold"/>
              </a:rPr>
              <a:t>Overkri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99A5B94F34C94B8172575862CA9F39" ma:contentTypeVersion="15" ma:contentTypeDescription="Create a new document." ma:contentTypeScope="" ma:versionID="f9e1b38e145e8e6938649529bc9c7583">
  <xsd:schema xmlns:xsd="http://www.w3.org/2001/XMLSchema" xmlns:xs="http://www.w3.org/2001/XMLSchema" xmlns:p="http://schemas.microsoft.com/office/2006/metadata/properties" xmlns:ns2="eeed7ab2-1b9a-4d94-9f1a-12e818cfc1a9" xmlns:ns3="efc3fcde-644b-47f7-b02c-81bf0b82b6eb" targetNamespace="http://schemas.microsoft.com/office/2006/metadata/properties" ma:root="true" ma:fieldsID="74bc8f47aa548b39bb4f3c7fe5a17b17" ns2:_="" ns3:_="">
    <xsd:import namespace="eeed7ab2-1b9a-4d94-9f1a-12e818cfc1a9"/>
    <xsd:import namespace="efc3fcde-644b-47f7-b02c-81bf0b82b6e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lcf76f155ced4ddcb4097134ff3c332f" minOccurs="0"/>
                <xsd:element ref="ns2:TaxCatchAll" minOccurs="0"/>
                <xsd:element ref="ns3:MediaServiceDateTake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SearchProperties" minOccurs="0"/>
                <xsd:element ref="ns3:MediaLengthInSecond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ed7ab2-1b9a-4d94-9f1a-12e818cfc1a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e8cbb8f8-b1a9-4c14-b257-de482fa82917}" ma:internalName="TaxCatchAll" ma:showField="CatchAllData" ma:web="eeed7ab2-1b9a-4d94-9f1a-12e818cfc1a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c3fcde-644b-47f7-b02c-81bf0b82b6e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559c3c5c-8fe6-4a15-9300-655af458106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eed7ab2-1b9a-4d94-9f1a-12e818cfc1a9" xsi:nil="true"/>
    <lcf76f155ced4ddcb4097134ff3c332f xmlns="efc3fcde-644b-47f7-b02c-81bf0b82b6eb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9C47134-906B-4613-B842-1CC4E86925DE}"/>
</file>

<file path=customXml/itemProps2.xml><?xml version="1.0" encoding="utf-8"?>
<ds:datastoreItem xmlns:ds="http://schemas.openxmlformats.org/officeDocument/2006/customXml" ds:itemID="{95028FA3-D297-4D49-87B9-D0BDA9E2F096}"/>
</file>

<file path=customXml/itemProps3.xml><?xml version="1.0" encoding="utf-8"?>
<ds:datastoreItem xmlns:ds="http://schemas.openxmlformats.org/officeDocument/2006/customXml" ds:itemID="{04610D91-AA44-44C6-83DC-6F4F93B4943D}"/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177</Words>
  <Application>Microsoft Office PowerPoint</Application>
  <PresentationFormat>Egendefinert</PresentationFormat>
  <Paragraphs>44</Paragraphs>
  <Slides>6</Slides>
  <Notes>6</Notes>
  <HiddenSlides>0</HiddenSlides>
  <MMClips>0</MMClips>
  <ScaleCrop>false</ScaleCrop>
  <HeadingPairs>
    <vt:vector size="6" baseType="variant">
      <vt:variant>
        <vt:lpstr>Brukte skrifter</vt:lpstr>
      </vt:variant>
      <vt:variant>
        <vt:i4>5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2" baseType="lpstr">
      <vt:lpstr>General Sans Semibold</vt:lpstr>
      <vt:lpstr>Calibri</vt:lpstr>
      <vt:lpstr>General Sans Variable Bold</vt:lpstr>
      <vt:lpstr>General Sans Light</vt:lpstr>
      <vt:lpstr>Arial</vt:lpstr>
      <vt:lpstr>Office Theme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Merkevare for forhandler</dc:title>
  <dc:creator>Heidi Kolaas Hansteen</dc:creator>
  <cp:lastModifiedBy>Heidi Kolaas Hansteen</cp:lastModifiedBy>
  <cp:revision>2</cp:revision>
  <dcterms:created xsi:type="dcterms:W3CDTF">2006-08-16T00:00:00Z</dcterms:created>
  <dcterms:modified xsi:type="dcterms:W3CDTF">2024-10-28T11:32:49Z</dcterms:modified>
  <dc:identifier>DAGNVzZORo4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0x010100A899A5B94F34C94B8172575862CA9F39</vt:lpwstr>
  </property>
</Properties>
</file>