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546" r:id="rId4"/>
    <p:sldId id="535" r:id="rId5"/>
    <p:sldId id="536" r:id="rId6"/>
    <p:sldId id="538" r:id="rId7"/>
    <p:sldId id="545" r:id="rId8"/>
    <p:sldId id="539" r:id="rId9"/>
    <p:sldId id="537" r:id="rId10"/>
    <p:sldId id="541" r:id="rId11"/>
    <p:sldId id="540" r:id="rId12"/>
    <p:sldId id="543" r:id="rId13"/>
    <p:sldId id="544" r:id="rId14"/>
    <p:sldId id="296" r:id="rId15"/>
  </p:sldIdLst>
  <p:sldSz cx="20104100" cy="11309350"/>
  <p:notesSz cx="20104100" cy="11309350"/>
  <p:embeddedFontLst>
    <p:embeddedFont>
      <p:font typeface="Open Sans" panose="020B0606030504020204" pitchFamily="34" charset="0"/>
      <p:regular r:id="rId17"/>
      <p:bold r:id="rId18"/>
      <p:italic r:id="rId19"/>
      <p:boldItalic r:id="rId20"/>
    </p:embeddedFont>
    <p:embeddedFont>
      <p:font typeface="Open Sans Light" panose="020B0306030504020204" pitchFamily="34" charset="0"/>
      <p:regular r:id="rId21"/>
      <p:bold r:id="rId22"/>
      <p:italic r:id="rId23"/>
      <p:boldItalic r:id="rId24"/>
    </p:embeddedFont>
    <p:embeddedFont>
      <p:font typeface="Open Sans SemiBold" panose="020B0606030504020204" pitchFamily="34" charset="0"/>
      <p:regular r:id="rId25"/>
      <p:bold r:id="rId26"/>
      <p:italic r:id="rId27"/>
      <p:boldItalic r:id="rId28"/>
    </p:embeddedFont>
    <p:embeddedFont>
      <p:font typeface="Open Sans SemiBold"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98">
          <p15:clr>
            <a:srgbClr val="A4A3A4"/>
          </p15:clr>
        </p15:guide>
        <p15:guide id="2" pos="668">
          <p15:clr>
            <a:srgbClr val="A4A3A4"/>
          </p15:clr>
        </p15:guide>
        <p15:guide id="3" pos="12044">
          <p15:clr>
            <a:srgbClr val="A4A3A4"/>
          </p15:clr>
        </p15:guide>
        <p15:guide id="4" pos="6812" userDrawn="1">
          <p15:clr>
            <a:srgbClr val="A4A3A4"/>
          </p15:clr>
        </p15:guide>
        <p15:guide id="5" orient="horz" pos="634">
          <p15:clr>
            <a:srgbClr val="A4A3A4"/>
          </p15:clr>
        </p15:guide>
        <p15:guide id="6" orient="horz" pos="5722">
          <p15:clr>
            <a:srgbClr val="A4A3A4"/>
          </p15:clr>
        </p15:guide>
        <p15:guide id="7" orient="horz" pos="2386"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k/9iJT4Fez9gnVOpjH1CPeJLWd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Newell" initials="" lastIdx="16" clrIdx="0"/>
  <p:cmAuthor id="1" name="James Hamilton" initials="" lastIdx="67" clrIdx="1">
    <p:extLst>
      <p:ext uri="{19B8F6BF-5375-455C-9EA6-DF929625EA0E}">
        <p15:presenceInfo xmlns:p15="http://schemas.microsoft.com/office/powerpoint/2012/main" userId="S::james.hamilton@distillhealth.com::77fa04f6-c787-48cd-a4ce-dd29875c69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F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896E39-57F6-4EEF-A95D-87323F2A66B8}">
  <a:tblStyle styleId="{95896E39-57F6-4EEF-A95D-87323F2A66B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6"/>
    <p:restoredTop sz="94696"/>
  </p:normalViewPr>
  <p:slideViewPr>
    <p:cSldViewPr snapToGrid="0">
      <p:cViewPr varScale="1">
        <p:scale>
          <a:sx n="54" d="100"/>
          <a:sy n="54" d="100"/>
        </p:scale>
        <p:origin x="280" y="792"/>
      </p:cViewPr>
      <p:guideLst>
        <p:guide orient="horz" pos="1498"/>
        <p:guide pos="668"/>
        <p:guide pos="12044"/>
        <p:guide pos="6812"/>
        <p:guide orient="horz" pos="634"/>
        <p:guide orient="horz" pos="5722"/>
        <p:guide orient="horz" pos="23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4"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98504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47317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3832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0022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41: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p4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92401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58662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38076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70582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28227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38407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391537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Two Content">
  <p:cSld name="2_Two Content">
    <p:bg>
      <p:bgPr>
        <a:solidFill>
          <a:schemeClr val="lt1"/>
        </a:solidFill>
        <a:effectLst/>
      </p:bgPr>
    </p:bg>
    <p:spTree>
      <p:nvGrpSpPr>
        <p:cNvPr id="1" name="Shape 15"/>
        <p:cNvGrpSpPr/>
        <p:nvPr/>
      </p:nvGrpSpPr>
      <p:grpSpPr>
        <a:xfrm>
          <a:off x="0" y="0"/>
          <a:ext cx="0" cy="0"/>
          <a:chOff x="0" y="0"/>
          <a:chExt cx="0" cy="0"/>
        </a:xfrm>
      </p:grpSpPr>
      <p:pic>
        <p:nvPicPr>
          <p:cNvPr id="16" name="Google Shape;16;p43" descr="A blue and pink background&#10;&#10;Description automatically generated"/>
          <p:cNvPicPr preferRelativeResize="0"/>
          <p:nvPr/>
        </p:nvPicPr>
        <p:blipFill rotWithShape="1">
          <a:blip r:embed="rId2">
            <a:alphaModFix/>
          </a:blip>
          <a:srcRect/>
          <a:stretch/>
        </p:blipFill>
        <p:spPr>
          <a:xfrm>
            <a:off x="0" y="3340"/>
            <a:ext cx="20104100" cy="11302670"/>
          </a:xfrm>
          <a:prstGeom prst="rect">
            <a:avLst/>
          </a:prstGeom>
          <a:noFill/>
          <a:ln>
            <a:noFill/>
          </a:ln>
        </p:spPr>
      </p:pic>
      <p:sp>
        <p:nvSpPr>
          <p:cNvPr id="17" name="Google Shape;17;p43"/>
          <p:cNvSpPr txBox="1">
            <a:spLocks noGrp="1"/>
          </p:cNvSpPr>
          <p:nvPr>
            <p:ph type="body" idx="1"/>
          </p:nvPr>
        </p:nvSpPr>
        <p:spPr>
          <a:xfrm>
            <a:off x="908050" y="3597275"/>
            <a:ext cx="18288000" cy="1538883"/>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0000">
                <a:solidFill>
                  <a:schemeClr val="lt1"/>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43"/>
          <p:cNvSpPr txBox="1">
            <a:spLocks noGrp="1"/>
          </p:cNvSpPr>
          <p:nvPr>
            <p:ph type="body" idx="2"/>
          </p:nvPr>
        </p:nvSpPr>
        <p:spPr>
          <a:xfrm>
            <a:off x="908050" y="5502275"/>
            <a:ext cx="18288000" cy="461665"/>
          </a:xfrm>
          <a:prstGeom prst="rect">
            <a:avLst/>
          </a:prstGeom>
          <a:noFill/>
          <a:ln>
            <a:noFill/>
          </a:ln>
        </p:spPr>
        <p:txBody>
          <a:bodyPr spcFirstLastPara="1" wrap="square" lIns="91425" tIns="0" rIns="0" bIns="0" anchor="t" anchorCtr="0">
            <a:spAutoFit/>
          </a:bodyPr>
          <a:lstStyle>
            <a:lvl1pPr marL="457200" lvl="0" indent="-228600" algn="l">
              <a:spcBef>
                <a:spcPts val="0"/>
              </a:spcBef>
              <a:spcAft>
                <a:spcPts val="0"/>
              </a:spcAft>
              <a:buSzPts val="1400"/>
              <a:buNone/>
              <a:defRPr sz="3000" b="1" i="0">
                <a:solidFill>
                  <a:schemeClr val="lt1"/>
                </a:solidFill>
                <a:latin typeface="Open Sans"/>
                <a:ea typeface="Open Sans"/>
                <a:cs typeface="Open Sans"/>
                <a:sym typeface="Open Sans"/>
              </a:defRPr>
            </a:lvl1pPr>
            <a:lvl2pPr marL="914400" lvl="1"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43"/>
          <p:cNvSpPr txBox="1">
            <a:spLocks noGrp="1"/>
          </p:cNvSpPr>
          <p:nvPr>
            <p:ph type="body" idx="3"/>
          </p:nvPr>
        </p:nvSpPr>
        <p:spPr>
          <a:xfrm>
            <a:off x="908050" y="6035675"/>
            <a:ext cx="18288000" cy="276999"/>
          </a:xfrm>
          <a:prstGeom prst="rect">
            <a:avLst/>
          </a:prstGeom>
          <a:noFill/>
          <a:ln>
            <a:noFill/>
          </a:ln>
        </p:spPr>
        <p:txBody>
          <a:bodyPr spcFirstLastPara="1" wrap="square" lIns="91425" tIns="0" rIns="0" bIns="0" anchor="t" anchorCtr="0">
            <a:spAutoFit/>
          </a:bodyPr>
          <a:lstStyle>
            <a:lvl1pPr marL="457200" lvl="0" indent="-228600" algn="l">
              <a:spcBef>
                <a:spcPts val="0"/>
              </a:spcBef>
              <a:spcAft>
                <a:spcPts val="0"/>
              </a:spcAft>
              <a:buSzPts val="1400"/>
              <a:buNone/>
              <a:defRPr sz="2000">
                <a:solidFill>
                  <a:schemeClr val="lt1"/>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pic>
        <p:nvPicPr>
          <p:cNvPr id="20" name="Google Shape;20;p43" descr="A close-up of a logo&#10;&#10;Description automatically generated"/>
          <p:cNvPicPr preferRelativeResize="0"/>
          <p:nvPr/>
        </p:nvPicPr>
        <p:blipFill rotWithShape="1">
          <a:blip r:embed="rId3">
            <a:alphaModFix/>
          </a:blip>
          <a:srcRect/>
          <a:stretch/>
        </p:blipFill>
        <p:spPr>
          <a:xfrm>
            <a:off x="1060450" y="9617075"/>
            <a:ext cx="2331587" cy="811892"/>
          </a:xfrm>
          <a:prstGeom prst="rect">
            <a:avLst/>
          </a:prstGeom>
          <a:noFill/>
          <a:ln>
            <a:noFill/>
          </a:ln>
        </p:spPr>
      </p:pic>
      <p:pic>
        <p:nvPicPr>
          <p:cNvPr id="21" name="Google Shape;21;p43" descr="A white letter on a black background&#10;&#10;Description automatically generated"/>
          <p:cNvPicPr preferRelativeResize="0"/>
          <p:nvPr/>
        </p:nvPicPr>
        <p:blipFill rotWithShape="1">
          <a:blip r:embed="rId4">
            <a:alphaModFix/>
          </a:blip>
          <a:srcRect/>
          <a:stretch/>
        </p:blipFill>
        <p:spPr>
          <a:xfrm>
            <a:off x="17165889" y="9652240"/>
            <a:ext cx="1984248" cy="6135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132"/>
        <p:cNvGrpSpPr/>
        <p:nvPr/>
      </p:nvGrpSpPr>
      <p:grpSpPr>
        <a:xfrm>
          <a:off x="0" y="0"/>
          <a:ext cx="0" cy="0"/>
          <a:chOff x="0" y="0"/>
          <a:chExt cx="0" cy="0"/>
        </a:xfrm>
      </p:grpSpPr>
      <p:sp>
        <p:nvSpPr>
          <p:cNvPr id="133" name="Google Shape;133;p57"/>
          <p:cNvSpPr/>
          <p:nvPr/>
        </p:nvSpPr>
        <p:spPr>
          <a:xfrm>
            <a:off x="0" y="20637"/>
            <a:ext cx="7461250" cy="11288713"/>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134" name="Google Shape;134;p57" descr="A blue and black logo&#10;&#10;Description automatically generated"/>
          <p:cNvPicPr preferRelativeResize="0"/>
          <p:nvPr/>
        </p:nvPicPr>
        <p:blipFill rotWithShape="1">
          <a:blip r:embed="rId2">
            <a:alphaModFix/>
          </a:blip>
          <a:srcRect/>
          <a:stretch/>
        </p:blipFill>
        <p:spPr>
          <a:xfrm>
            <a:off x="1070576" y="9617075"/>
            <a:ext cx="2321817" cy="808490"/>
          </a:xfrm>
          <a:prstGeom prst="rect">
            <a:avLst/>
          </a:prstGeom>
          <a:noFill/>
          <a:ln>
            <a:noFill/>
          </a:ln>
        </p:spPr>
      </p:pic>
      <p:sp>
        <p:nvSpPr>
          <p:cNvPr id="135" name="Google Shape;135;p57"/>
          <p:cNvSpPr txBox="1">
            <a:spLocks noGrp="1"/>
          </p:cNvSpPr>
          <p:nvPr>
            <p:ph type="title"/>
          </p:nvPr>
        </p:nvSpPr>
        <p:spPr>
          <a:xfrm>
            <a:off x="9107049" y="839997"/>
            <a:ext cx="9906000" cy="968378"/>
          </a:xfrm>
          <a:prstGeom prst="rect">
            <a:avLst/>
          </a:prstGeom>
          <a:noFill/>
          <a:ln>
            <a:noFill/>
          </a:ln>
        </p:spPr>
        <p:txBody>
          <a:bodyPr spcFirstLastPara="1" wrap="square" lIns="0" tIns="16500" rIns="0" bIns="0" anchor="t" anchorCtr="0">
            <a:noAutofit/>
          </a:bodyPr>
          <a:lstStyle>
            <a:lvl1pPr lvl="0" algn="r">
              <a:spcBef>
                <a:spcPts val="0"/>
              </a:spcBef>
              <a:spcAft>
                <a:spcPts val="0"/>
              </a:spcAft>
              <a:buSzPts val="1400"/>
              <a:buNone/>
              <a:defRPr b="0" i="0">
                <a:solidFill>
                  <a:srgbClr val="041C9F"/>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57"/>
          <p:cNvSpPr txBox="1">
            <a:spLocks noGrp="1"/>
          </p:cNvSpPr>
          <p:nvPr>
            <p:ph type="body" idx="1"/>
          </p:nvPr>
        </p:nvSpPr>
        <p:spPr>
          <a:xfrm>
            <a:off x="8528050" y="2835275"/>
            <a:ext cx="9067800" cy="46166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7" name="Google Shape;137;p57"/>
          <p:cNvSpPr txBox="1">
            <a:spLocks noGrp="1"/>
          </p:cNvSpPr>
          <p:nvPr>
            <p:ph type="body" idx="2"/>
          </p:nvPr>
        </p:nvSpPr>
        <p:spPr>
          <a:xfrm>
            <a:off x="8528050" y="3521075"/>
            <a:ext cx="7467600" cy="5257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3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8" name="Google Shape;138;p57"/>
          <p:cNvSpPr txBox="1"/>
          <p:nvPr/>
        </p:nvSpPr>
        <p:spPr>
          <a:xfrm>
            <a:off x="4108450" y="10058886"/>
            <a:ext cx="3181985" cy="215444"/>
          </a:xfrm>
          <a:prstGeom prst="rect">
            <a:avLst/>
          </a:prstGeom>
          <a:noFill/>
          <a:ln>
            <a:noFill/>
          </a:ln>
        </p:spPr>
        <p:txBody>
          <a:bodyPr spcFirstLastPara="1" wrap="square" lIns="0" tIns="31750" rIns="0" bIns="0" anchor="t" anchorCtr="0">
            <a:spAutoFit/>
          </a:bodyPr>
          <a:lstStyle/>
          <a:p>
            <a:pPr marL="12700" lvl="0" indent="0" algn="l" rtl="0">
              <a:lnSpc>
                <a:spcPct val="100000"/>
              </a:lnSpc>
              <a:spcBef>
                <a:spcPts val="0"/>
              </a:spcBef>
              <a:spcAft>
                <a:spcPts val="0"/>
              </a:spcAft>
              <a:buNone/>
            </a:pPr>
            <a:r>
              <a:rPr lang="en-US" sz="1400" b="0">
                <a:solidFill>
                  <a:srgbClr val="0431EF"/>
                </a:solidFill>
                <a:latin typeface="Open Sans Light"/>
                <a:ea typeface="Open Sans Light"/>
                <a:cs typeface="Open Sans Light"/>
                <a:sym typeface="Open Sans Light"/>
              </a:rPr>
              <a:t>Complete, Connected Care</a:t>
            </a:r>
            <a:endParaRPr sz="1400">
              <a:latin typeface="Open Sans Light"/>
              <a:ea typeface="Open Sans Light"/>
              <a:cs typeface="Open Sans Light"/>
              <a:sym typeface="Open Sans Light"/>
            </a:endParaRPr>
          </a:p>
        </p:txBody>
      </p:sp>
      <p:pic>
        <p:nvPicPr>
          <p:cNvPr id="139" name="Google Shape;139;p57" descr="A blue and purple letters on a black background&#10;&#10;Description automatically generated"/>
          <p:cNvPicPr preferRelativeResize="0"/>
          <p:nvPr/>
        </p:nvPicPr>
        <p:blipFill rotWithShape="1">
          <a:blip r:embed="rId3">
            <a:alphaModFix/>
          </a:blip>
          <a:srcRect/>
          <a:stretch/>
        </p:blipFill>
        <p:spPr>
          <a:xfrm>
            <a:off x="17163288" y="9656064"/>
            <a:ext cx="1984248" cy="6465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0"/>
        <p:cNvGrpSpPr/>
        <p:nvPr/>
      </p:nvGrpSpPr>
      <p:grpSpPr>
        <a:xfrm>
          <a:off x="0" y="0"/>
          <a:ext cx="0" cy="0"/>
          <a:chOff x="0" y="0"/>
          <a:chExt cx="0" cy="0"/>
        </a:xfrm>
      </p:grpSpPr>
      <p:pic>
        <p:nvPicPr>
          <p:cNvPr id="141" name="Google Shape;141;p58" descr="A blue and pink gradient with circles and lines&#10;&#10;Description automatically generated"/>
          <p:cNvPicPr preferRelativeResize="0"/>
          <p:nvPr/>
        </p:nvPicPr>
        <p:blipFill rotWithShape="1">
          <a:blip r:embed="rId2">
            <a:alphaModFix/>
          </a:blip>
          <a:srcRect/>
          <a:stretch/>
        </p:blipFill>
        <p:spPr>
          <a:xfrm>
            <a:off x="12655203" y="0"/>
            <a:ext cx="7448897" cy="11309350"/>
          </a:xfrm>
          <a:prstGeom prst="rect">
            <a:avLst/>
          </a:prstGeom>
          <a:noFill/>
          <a:ln>
            <a:noFill/>
          </a:ln>
        </p:spPr>
      </p:pic>
      <p:pic>
        <p:nvPicPr>
          <p:cNvPr id="142" name="Google Shape;142;p58" descr="A blue and black logo&#10;&#10;Description automatically generated"/>
          <p:cNvPicPr preferRelativeResize="0"/>
          <p:nvPr/>
        </p:nvPicPr>
        <p:blipFill rotWithShape="1">
          <a:blip r:embed="rId3">
            <a:alphaModFix/>
          </a:blip>
          <a:srcRect/>
          <a:stretch/>
        </p:blipFill>
        <p:spPr>
          <a:xfrm>
            <a:off x="1070576" y="9617075"/>
            <a:ext cx="2321817" cy="808490"/>
          </a:xfrm>
          <a:prstGeom prst="rect">
            <a:avLst/>
          </a:prstGeom>
          <a:noFill/>
          <a:ln>
            <a:noFill/>
          </a:ln>
        </p:spPr>
      </p:pic>
      <p:sp>
        <p:nvSpPr>
          <p:cNvPr id="143" name="Google Shape;143;p58"/>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lvl1pPr lvl="0" algn="l">
              <a:spcBef>
                <a:spcPts val="0"/>
              </a:spcBef>
              <a:spcAft>
                <a:spcPts val="0"/>
              </a:spcAft>
              <a:buSzPts val="1400"/>
              <a:buNone/>
              <a:defRPr b="0" i="0">
                <a:solidFill>
                  <a:srgbClr val="041C9F"/>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8"/>
          <p:cNvSpPr txBox="1">
            <a:spLocks noGrp="1"/>
          </p:cNvSpPr>
          <p:nvPr>
            <p:ph type="body" idx="1"/>
          </p:nvPr>
        </p:nvSpPr>
        <p:spPr>
          <a:xfrm>
            <a:off x="984250" y="2835275"/>
            <a:ext cx="9067800" cy="46166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5" name="Google Shape;145;p58"/>
          <p:cNvSpPr txBox="1">
            <a:spLocks noGrp="1"/>
          </p:cNvSpPr>
          <p:nvPr>
            <p:ph type="body" idx="2"/>
          </p:nvPr>
        </p:nvSpPr>
        <p:spPr>
          <a:xfrm>
            <a:off x="984250" y="3521075"/>
            <a:ext cx="7467600" cy="5257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3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6" name="Google Shape;146;p58"/>
          <p:cNvSpPr txBox="1"/>
          <p:nvPr/>
        </p:nvSpPr>
        <p:spPr>
          <a:xfrm>
            <a:off x="4108450" y="10058886"/>
            <a:ext cx="3181985" cy="215444"/>
          </a:xfrm>
          <a:prstGeom prst="rect">
            <a:avLst/>
          </a:prstGeom>
          <a:noFill/>
          <a:ln>
            <a:noFill/>
          </a:ln>
        </p:spPr>
        <p:txBody>
          <a:bodyPr spcFirstLastPara="1" wrap="square" lIns="0" tIns="31750" rIns="0" bIns="0" anchor="t" anchorCtr="0">
            <a:spAutoFit/>
          </a:bodyPr>
          <a:lstStyle/>
          <a:p>
            <a:pPr marL="12700" lvl="0" indent="0" algn="l" rtl="0">
              <a:lnSpc>
                <a:spcPct val="100000"/>
              </a:lnSpc>
              <a:spcBef>
                <a:spcPts val="0"/>
              </a:spcBef>
              <a:spcAft>
                <a:spcPts val="0"/>
              </a:spcAft>
              <a:buNone/>
            </a:pPr>
            <a:r>
              <a:rPr lang="en-US" sz="1400" b="0">
                <a:solidFill>
                  <a:srgbClr val="0431EF"/>
                </a:solidFill>
                <a:latin typeface="Open Sans Light"/>
                <a:ea typeface="Open Sans Light"/>
                <a:cs typeface="Open Sans Light"/>
                <a:sym typeface="Open Sans Light"/>
              </a:rPr>
              <a:t>Complete, Connected Care</a:t>
            </a:r>
            <a:endParaRPr sz="1400">
              <a:latin typeface="Open Sans Light"/>
              <a:ea typeface="Open Sans Light"/>
              <a:cs typeface="Open Sans Light"/>
              <a:sym typeface="Open Sans Light"/>
            </a:endParaRPr>
          </a:p>
        </p:txBody>
      </p:sp>
      <p:pic>
        <p:nvPicPr>
          <p:cNvPr id="147" name="Google Shape;147;p58" descr="A white letter on a black background&#10;&#10;Description automatically generated"/>
          <p:cNvPicPr preferRelativeResize="0"/>
          <p:nvPr/>
        </p:nvPicPr>
        <p:blipFill rotWithShape="1">
          <a:blip r:embed="rId4">
            <a:alphaModFix/>
          </a:blip>
          <a:srcRect/>
          <a:stretch/>
        </p:blipFill>
        <p:spPr>
          <a:xfrm>
            <a:off x="17165889" y="9652240"/>
            <a:ext cx="1984248" cy="6135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8"/>
        <p:cNvGrpSpPr/>
        <p:nvPr/>
      </p:nvGrpSpPr>
      <p:grpSpPr>
        <a:xfrm>
          <a:off x="0" y="0"/>
          <a:ext cx="0" cy="0"/>
          <a:chOff x="0" y="0"/>
          <a:chExt cx="0" cy="0"/>
        </a:xfrm>
      </p:grpSpPr>
      <p:pic>
        <p:nvPicPr>
          <p:cNvPr id="149" name="Google Shape;149;p59" descr="A blue background with circles and lines&#10;&#10;Description automatically generated"/>
          <p:cNvPicPr preferRelativeResize="0"/>
          <p:nvPr/>
        </p:nvPicPr>
        <p:blipFill rotWithShape="1">
          <a:blip r:embed="rId2">
            <a:alphaModFix/>
          </a:blip>
          <a:srcRect/>
          <a:stretch/>
        </p:blipFill>
        <p:spPr>
          <a:xfrm>
            <a:off x="3363" y="0"/>
            <a:ext cx="20097374" cy="11309350"/>
          </a:xfrm>
          <a:prstGeom prst="rect">
            <a:avLst/>
          </a:prstGeom>
          <a:noFill/>
          <a:ln>
            <a:noFill/>
          </a:ln>
        </p:spPr>
      </p:pic>
      <p:pic>
        <p:nvPicPr>
          <p:cNvPr id="150" name="Google Shape;150;p59" descr="A close-up of a logo&#10;&#10;Description automatically generated"/>
          <p:cNvPicPr preferRelativeResize="0"/>
          <p:nvPr/>
        </p:nvPicPr>
        <p:blipFill rotWithShape="1">
          <a:blip r:embed="rId3">
            <a:alphaModFix/>
          </a:blip>
          <a:srcRect/>
          <a:stretch/>
        </p:blipFill>
        <p:spPr>
          <a:xfrm>
            <a:off x="1060450" y="9617075"/>
            <a:ext cx="2331587" cy="811892"/>
          </a:xfrm>
          <a:prstGeom prst="rect">
            <a:avLst/>
          </a:prstGeom>
          <a:noFill/>
          <a:ln>
            <a:noFill/>
          </a:ln>
        </p:spPr>
      </p:pic>
      <p:sp>
        <p:nvSpPr>
          <p:cNvPr id="151" name="Google Shape;151;p59"/>
          <p:cNvSpPr txBox="1">
            <a:spLocks noGrp="1"/>
          </p:cNvSpPr>
          <p:nvPr>
            <p:ph type="body" idx="1"/>
          </p:nvPr>
        </p:nvSpPr>
        <p:spPr>
          <a:xfrm>
            <a:off x="908050" y="3063875"/>
            <a:ext cx="18288000" cy="184665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pic>
        <p:nvPicPr>
          <p:cNvPr id="152" name="Google Shape;152;p59" descr="A white letter on a black background&#10;&#10;Description automatically generated"/>
          <p:cNvPicPr preferRelativeResize="0"/>
          <p:nvPr/>
        </p:nvPicPr>
        <p:blipFill rotWithShape="1">
          <a:blip r:embed="rId4">
            <a:alphaModFix/>
          </a:blip>
          <a:srcRect/>
          <a:stretch/>
        </p:blipFill>
        <p:spPr>
          <a:xfrm>
            <a:off x="17165889" y="9652240"/>
            <a:ext cx="1984248" cy="6135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8_Two Content">
  <p:cSld name="8_Two Content">
    <p:bg>
      <p:bgPr>
        <a:solidFill>
          <a:schemeClr val="lt1"/>
        </a:solidFill>
        <a:effectLst/>
      </p:bgPr>
    </p:bg>
    <p:spTree>
      <p:nvGrpSpPr>
        <p:cNvPr id="1" name="Shape 22"/>
        <p:cNvGrpSpPr/>
        <p:nvPr/>
      </p:nvGrpSpPr>
      <p:grpSpPr>
        <a:xfrm>
          <a:off x="0" y="0"/>
          <a:ext cx="0" cy="0"/>
          <a:chOff x="0" y="0"/>
          <a:chExt cx="0" cy="0"/>
        </a:xfrm>
      </p:grpSpPr>
      <p:sp>
        <p:nvSpPr>
          <p:cNvPr id="23" name="Google Shape;23;p44"/>
          <p:cNvSpPr txBox="1"/>
          <p:nvPr/>
        </p:nvSpPr>
        <p:spPr>
          <a:xfrm>
            <a:off x="4108450" y="10058886"/>
            <a:ext cx="3181985" cy="215444"/>
          </a:xfrm>
          <a:prstGeom prst="rect">
            <a:avLst/>
          </a:prstGeom>
          <a:noFill/>
          <a:ln>
            <a:noFill/>
          </a:ln>
        </p:spPr>
        <p:txBody>
          <a:bodyPr spcFirstLastPara="1" wrap="square" lIns="0" tIns="31750" rIns="0" bIns="0" anchor="t" anchorCtr="0">
            <a:spAutoFit/>
          </a:bodyPr>
          <a:lstStyle/>
          <a:p>
            <a:pPr marL="12700" lvl="0" indent="0" algn="l" rtl="0">
              <a:lnSpc>
                <a:spcPct val="100000"/>
              </a:lnSpc>
              <a:spcBef>
                <a:spcPts val="0"/>
              </a:spcBef>
              <a:spcAft>
                <a:spcPts val="0"/>
              </a:spcAft>
              <a:buNone/>
            </a:pPr>
            <a:r>
              <a:rPr lang="en-US" sz="1400" b="0">
                <a:solidFill>
                  <a:srgbClr val="0431EF"/>
                </a:solidFill>
                <a:latin typeface="Open Sans Light"/>
                <a:ea typeface="Open Sans Light"/>
                <a:cs typeface="Open Sans Light"/>
                <a:sym typeface="Open Sans Light"/>
              </a:rPr>
              <a:t>Complete, Connected Care</a:t>
            </a:r>
            <a:endParaRPr sz="1400">
              <a:latin typeface="Open Sans Light"/>
              <a:ea typeface="Open Sans Light"/>
              <a:cs typeface="Open Sans Light"/>
              <a:sym typeface="Open Sans Light"/>
            </a:endParaRPr>
          </a:p>
        </p:txBody>
      </p:sp>
      <p:sp>
        <p:nvSpPr>
          <p:cNvPr id="24" name="Google Shape;24;p44"/>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lvl1pPr lvl="0" algn="l">
              <a:spcBef>
                <a:spcPts val="0"/>
              </a:spcBef>
              <a:spcAft>
                <a:spcPts val="0"/>
              </a:spcAft>
              <a:buSzPts val="1400"/>
              <a:buNone/>
              <a:defRPr b="0" i="0">
                <a:solidFill>
                  <a:srgbClr val="041C9F"/>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 name="Google Shape;25;p44" descr="A blue and black logo&#10;&#10;Description automatically generated"/>
          <p:cNvPicPr preferRelativeResize="0"/>
          <p:nvPr/>
        </p:nvPicPr>
        <p:blipFill rotWithShape="1">
          <a:blip r:embed="rId2">
            <a:alphaModFix/>
          </a:blip>
          <a:srcRect/>
          <a:stretch/>
        </p:blipFill>
        <p:spPr>
          <a:xfrm>
            <a:off x="1070576" y="9617075"/>
            <a:ext cx="2321817" cy="808490"/>
          </a:xfrm>
          <a:prstGeom prst="rect">
            <a:avLst/>
          </a:prstGeom>
          <a:noFill/>
          <a:ln>
            <a:noFill/>
          </a:ln>
        </p:spPr>
      </p:pic>
      <p:pic>
        <p:nvPicPr>
          <p:cNvPr id="26" name="Google Shape;26;p44" descr="A blue and purple letters on a black background&#10;&#10;Description automatically generated"/>
          <p:cNvPicPr preferRelativeResize="0"/>
          <p:nvPr/>
        </p:nvPicPr>
        <p:blipFill rotWithShape="1">
          <a:blip r:embed="rId3">
            <a:alphaModFix/>
          </a:blip>
          <a:srcRect/>
          <a:stretch/>
        </p:blipFill>
        <p:spPr>
          <a:xfrm>
            <a:off x="17163288" y="9656064"/>
            <a:ext cx="1984248" cy="6465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59"/>
        <p:cNvGrpSpPr/>
        <p:nvPr/>
      </p:nvGrpSpPr>
      <p:grpSpPr>
        <a:xfrm>
          <a:off x="0" y="0"/>
          <a:ext cx="0" cy="0"/>
          <a:chOff x="0" y="0"/>
          <a:chExt cx="0" cy="0"/>
        </a:xfrm>
      </p:grpSpPr>
      <p:pic>
        <p:nvPicPr>
          <p:cNvPr id="60" name="Google Shape;60;p50" descr="A close-up of a person wearing a mask&#10;&#10;Description automatically generated"/>
          <p:cNvPicPr preferRelativeResize="0"/>
          <p:nvPr/>
        </p:nvPicPr>
        <p:blipFill rotWithShape="1">
          <a:blip r:embed="rId2">
            <a:alphaModFix/>
          </a:blip>
          <a:srcRect/>
          <a:stretch/>
        </p:blipFill>
        <p:spPr>
          <a:xfrm>
            <a:off x="-41275" y="-19211"/>
            <a:ext cx="20186650" cy="11347773"/>
          </a:xfrm>
          <a:prstGeom prst="rect">
            <a:avLst/>
          </a:prstGeom>
          <a:noFill/>
          <a:ln>
            <a:noFill/>
          </a:ln>
        </p:spPr>
      </p:pic>
      <p:sp>
        <p:nvSpPr>
          <p:cNvPr id="61" name="Google Shape;61;p50"/>
          <p:cNvSpPr txBox="1">
            <a:spLocks noGrp="1"/>
          </p:cNvSpPr>
          <p:nvPr>
            <p:ph type="body" idx="1"/>
          </p:nvPr>
        </p:nvSpPr>
        <p:spPr>
          <a:xfrm>
            <a:off x="908050" y="6645275"/>
            <a:ext cx="6781800" cy="461665"/>
          </a:xfrm>
          <a:prstGeom prst="rect">
            <a:avLst/>
          </a:prstGeom>
          <a:noFill/>
          <a:ln>
            <a:noFill/>
          </a:ln>
        </p:spPr>
        <p:txBody>
          <a:bodyPr spcFirstLastPara="1" wrap="square" lIns="91425" tIns="0" rIns="0" bIns="0" anchor="t" anchorCtr="0">
            <a:spAutoFit/>
          </a:bodyPr>
          <a:lstStyle>
            <a:lvl1pPr marL="457200" lvl="0" indent="-228600" algn="l">
              <a:spcBef>
                <a:spcPts val="0"/>
              </a:spcBef>
              <a:spcAft>
                <a:spcPts val="0"/>
              </a:spcAft>
              <a:buSzPts val="1400"/>
              <a:buNone/>
              <a:defRPr sz="3000">
                <a:solidFill>
                  <a:schemeClr val="lt1"/>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50"/>
          <p:cNvSpPr txBox="1">
            <a:spLocks noGrp="1"/>
          </p:cNvSpPr>
          <p:nvPr>
            <p:ph type="body" idx="2"/>
          </p:nvPr>
        </p:nvSpPr>
        <p:spPr>
          <a:xfrm>
            <a:off x="908050" y="2987675"/>
            <a:ext cx="7924800" cy="36576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2000">
                <a:solidFill>
                  <a:schemeClr val="lt1"/>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50"/>
          <p:cNvSpPr txBox="1"/>
          <p:nvPr/>
        </p:nvSpPr>
        <p:spPr>
          <a:xfrm>
            <a:off x="4108450" y="10058886"/>
            <a:ext cx="3181985" cy="215444"/>
          </a:xfrm>
          <a:prstGeom prst="rect">
            <a:avLst/>
          </a:prstGeom>
          <a:noFill/>
          <a:ln>
            <a:noFill/>
          </a:ln>
        </p:spPr>
        <p:txBody>
          <a:bodyPr spcFirstLastPara="1" wrap="square" lIns="0" tIns="31750" rIns="0" bIns="0" anchor="t" anchorCtr="0">
            <a:spAutoFit/>
          </a:bodyPr>
          <a:lstStyle/>
          <a:p>
            <a:pPr marL="12700" lvl="0" indent="0" algn="l" rtl="0">
              <a:lnSpc>
                <a:spcPct val="100000"/>
              </a:lnSpc>
              <a:spcBef>
                <a:spcPts val="0"/>
              </a:spcBef>
              <a:spcAft>
                <a:spcPts val="0"/>
              </a:spcAft>
              <a:buNone/>
            </a:pPr>
            <a:r>
              <a:rPr lang="en-US" sz="1400" b="0">
                <a:solidFill>
                  <a:schemeClr val="lt1"/>
                </a:solidFill>
                <a:latin typeface="Open Sans Light"/>
                <a:ea typeface="Open Sans Light"/>
                <a:cs typeface="Open Sans Light"/>
                <a:sym typeface="Open Sans Light"/>
              </a:rPr>
              <a:t>Complete, Connected Care</a:t>
            </a:r>
            <a:endParaRPr sz="1400">
              <a:solidFill>
                <a:schemeClr val="lt1"/>
              </a:solidFill>
              <a:latin typeface="Open Sans Light"/>
              <a:ea typeface="Open Sans Light"/>
              <a:cs typeface="Open Sans Light"/>
              <a:sym typeface="Open Sans Light"/>
            </a:endParaRPr>
          </a:p>
        </p:txBody>
      </p:sp>
      <p:pic>
        <p:nvPicPr>
          <p:cNvPr id="64" name="Google Shape;64;p50" descr="A close-up of a logo&#10;&#10;Description automatically generated"/>
          <p:cNvPicPr preferRelativeResize="0"/>
          <p:nvPr/>
        </p:nvPicPr>
        <p:blipFill rotWithShape="1">
          <a:blip r:embed="rId3">
            <a:alphaModFix/>
          </a:blip>
          <a:srcRect/>
          <a:stretch/>
        </p:blipFill>
        <p:spPr>
          <a:xfrm>
            <a:off x="1060450" y="9617075"/>
            <a:ext cx="2331587" cy="811892"/>
          </a:xfrm>
          <a:prstGeom prst="rect">
            <a:avLst/>
          </a:prstGeom>
          <a:noFill/>
          <a:ln>
            <a:noFill/>
          </a:ln>
        </p:spPr>
      </p:pic>
      <p:pic>
        <p:nvPicPr>
          <p:cNvPr id="65" name="Google Shape;65;p50" descr="A blue and purple letters on a black background&#10;&#10;Description automatically generated"/>
          <p:cNvPicPr preferRelativeResize="0"/>
          <p:nvPr/>
        </p:nvPicPr>
        <p:blipFill rotWithShape="1">
          <a:blip r:embed="rId4">
            <a:alphaModFix/>
          </a:blip>
          <a:srcRect/>
          <a:stretch/>
        </p:blipFill>
        <p:spPr>
          <a:xfrm>
            <a:off x="17163288" y="9656064"/>
            <a:ext cx="1984248" cy="6465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66"/>
        <p:cNvGrpSpPr/>
        <p:nvPr/>
      </p:nvGrpSpPr>
      <p:grpSpPr>
        <a:xfrm>
          <a:off x="0" y="0"/>
          <a:ext cx="0" cy="0"/>
          <a:chOff x="0" y="0"/>
          <a:chExt cx="0" cy="0"/>
        </a:xfrm>
      </p:grpSpPr>
      <p:sp>
        <p:nvSpPr>
          <p:cNvPr id="67" name="Google Shape;67;p51"/>
          <p:cNvSpPr txBox="1">
            <a:spLocks noGrp="1"/>
          </p:cNvSpPr>
          <p:nvPr>
            <p:ph type="ctrTitle"/>
          </p:nvPr>
        </p:nvSpPr>
        <p:spPr>
          <a:xfrm>
            <a:off x="878846" y="2818621"/>
            <a:ext cx="8835390" cy="94641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150" b="0" i="0">
                <a:solidFill>
                  <a:srgbClr val="041C9F"/>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1"/>
          <p:cNvSpPr txBox="1">
            <a:spLocks noGrp="1"/>
          </p:cNvSpPr>
          <p:nvPr>
            <p:ph type="subTitle" idx="1"/>
          </p:nvPr>
        </p:nvSpPr>
        <p:spPr>
          <a:xfrm>
            <a:off x="908050" y="6340475"/>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1"/>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0_Two Content">
  <p:cSld name="10_Two Content">
    <p:bg>
      <p:bgPr>
        <a:solidFill>
          <a:schemeClr val="lt1"/>
        </a:solidFill>
        <a:effectLst/>
      </p:bgPr>
    </p:bg>
    <p:spTree>
      <p:nvGrpSpPr>
        <p:cNvPr id="1" name="Shape 72"/>
        <p:cNvGrpSpPr/>
        <p:nvPr/>
      </p:nvGrpSpPr>
      <p:grpSpPr>
        <a:xfrm>
          <a:off x="0" y="0"/>
          <a:ext cx="0" cy="0"/>
          <a:chOff x="0" y="0"/>
          <a:chExt cx="0" cy="0"/>
        </a:xfrm>
      </p:grpSpPr>
      <p:pic>
        <p:nvPicPr>
          <p:cNvPr id="73" name="Google Shape;73;p52" descr="A blue and black logo&#10;&#10;Description automatically generated"/>
          <p:cNvPicPr preferRelativeResize="0"/>
          <p:nvPr/>
        </p:nvPicPr>
        <p:blipFill rotWithShape="1">
          <a:blip r:embed="rId2">
            <a:alphaModFix/>
          </a:blip>
          <a:srcRect/>
          <a:stretch/>
        </p:blipFill>
        <p:spPr>
          <a:xfrm>
            <a:off x="1070576" y="9617075"/>
            <a:ext cx="2321817" cy="808490"/>
          </a:xfrm>
          <a:prstGeom prst="rect">
            <a:avLst/>
          </a:prstGeom>
          <a:noFill/>
          <a:ln>
            <a:noFill/>
          </a:ln>
        </p:spPr>
      </p:pic>
      <p:sp>
        <p:nvSpPr>
          <p:cNvPr id="74" name="Google Shape;74;p5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lvl1pPr lvl="0" algn="l">
              <a:spcBef>
                <a:spcPts val="0"/>
              </a:spcBef>
              <a:spcAft>
                <a:spcPts val="0"/>
              </a:spcAft>
              <a:buSzPts val="1400"/>
              <a:buNone/>
              <a:defRPr b="0" i="0">
                <a:solidFill>
                  <a:srgbClr val="041C9F"/>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2"/>
          <p:cNvSpPr txBox="1">
            <a:spLocks noGrp="1"/>
          </p:cNvSpPr>
          <p:nvPr>
            <p:ph type="body" idx="1"/>
          </p:nvPr>
        </p:nvSpPr>
        <p:spPr>
          <a:xfrm>
            <a:off x="984250" y="2835275"/>
            <a:ext cx="9067800" cy="46166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000" b="1" i="0">
                <a:solidFill>
                  <a:srgbClr val="0033CC"/>
                </a:solidFill>
                <a:latin typeface="Open Sans"/>
                <a:ea typeface="Open Sans"/>
                <a:cs typeface="Open Sans"/>
                <a:sym typeface="Open Sans"/>
              </a:defRPr>
            </a:lvl1pPr>
            <a:lvl2pPr marL="914400" lvl="1"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6" name="Google Shape;76;p52"/>
          <p:cNvSpPr txBox="1">
            <a:spLocks noGrp="1"/>
          </p:cNvSpPr>
          <p:nvPr>
            <p:ph type="body" idx="2"/>
          </p:nvPr>
        </p:nvSpPr>
        <p:spPr>
          <a:xfrm>
            <a:off x="984250" y="3521075"/>
            <a:ext cx="7467600" cy="5257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3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7" name="Google Shape;77;p52"/>
          <p:cNvSpPr txBox="1"/>
          <p:nvPr/>
        </p:nvSpPr>
        <p:spPr>
          <a:xfrm>
            <a:off x="4108450" y="10058886"/>
            <a:ext cx="3181985" cy="215444"/>
          </a:xfrm>
          <a:prstGeom prst="rect">
            <a:avLst/>
          </a:prstGeom>
          <a:noFill/>
          <a:ln>
            <a:noFill/>
          </a:ln>
        </p:spPr>
        <p:txBody>
          <a:bodyPr spcFirstLastPara="1" wrap="square" lIns="0" tIns="31750" rIns="0" bIns="0" anchor="t" anchorCtr="0">
            <a:spAutoFit/>
          </a:bodyPr>
          <a:lstStyle/>
          <a:p>
            <a:pPr marL="12700" lvl="0" indent="0" algn="l" rtl="0">
              <a:lnSpc>
                <a:spcPct val="100000"/>
              </a:lnSpc>
              <a:spcBef>
                <a:spcPts val="0"/>
              </a:spcBef>
              <a:spcAft>
                <a:spcPts val="0"/>
              </a:spcAft>
              <a:buNone/>
            </a:pPr>
            <a:r>
              <a:rPr lang="en-US" sz="1400" b="0">
                <a:solidFill>
                  <a:srgbClr val="0431EF"/>
                </a:solidFill>
                <a:latin typeface="Open Sans Light"/>
                <a:ea typeface="Open Sans Light"/>
                <a:cs typeface="Open Sans Light"/>
                <a:sym typeface="Open Sans Light"/>
              </a:rPr>
              <a:t>Complete, Connected Care</a:t>
            </a:r>
            <a:endParaRPr sz="1400">
              <a:latin typeface="Open Sans Light"/>
              <a:ea typeface="Open Sans Light"/>
              <a:cs typeface="Open Sans Light"/>
              <a:sym typeface="Open Sans Light"/>
            </a:endParaRPr>
          </a:p>
        </p:txBody>
      </p:sp>
      <p:sp>
        <p:nvSpPr>
          <p:cNvPr id="78" name="Google Shape;78;p52"/>
          <p:cNvSpPr/>
          <p:nvPr/>
        </p:nvSpPr>
        <p:spPr>
          <a:xfrm>
            <a:off x="10814050" y="2987675"/>
            <a:ext cx="7391400" cy="57150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79" name="Google Shape;79;p52" descr="A blue and purple letters on a black background&#10;&#10;Description automatically generated"/>
          <p:cNvPicPr preferRelativeResize="0"/>
          <p:nvPr/>
        </p:nvPicPr>
        <p:blipFill rotWithShape="1">
          <a:blip r:embed="rId3">
            <a:alphaModFix/>
          </a:blip>
          <a:srcRect/>
          <a:stretch/>
        </p:blipFill>
        <p:spPr>
          <a:xfrm>
            <a:off x="17163288" y="9656064"/>
            <a:ext cx="1984248" cy="6465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4_Two Content">
  <p:cSld name="4_Two Content">
    <p:bg>
      <p:bgPr>
        <a:solidFill>
          <a:schemeClr val="lt1"/>
        </a:solidFill>
        <a:effectLst/>
      </p:bgPr>
    </p:bg>
    <p:spTree>
      <p:nvGrpSpPr>
        <p:cNvPr id="1" name="Shape 80"/>
        <p:cNvGrpSpPr/>
        <p:nvPr/>
      </p:nvGrpSpPr>
      <p:grpSpPr>
        <a:xfrm>
          <a:off x="0" y="0"/>
          <a:ext cx="0" cy="0"/>
          <a:chOff x="0" y="0"/>
          <a:chExt cx="0" cy="0"/>
        </a:xfrm>
      </p:grpSpPr>
      <p:pic>
        <p:nvPicPr>
          <p:cNvPr id="81" name="Google Shape;81;p53" descr="A blue and pink gradient&#10;&#10;Description automatically generated"/>
          <p:cNvPicPr preferRelativeResize="0"/>
          <p:nvPr/>
        </p:nvPicPr>
        <p:blipFill rotWithShape="1">
          <a:blip r:embed="rId2">
            <a:alphaModFix/>
          </a:blip>
          <a:srcRect/>
          <a:stretch/>
        </p:blipFill>
        <p:spPr>
          <a:xfrm>
            <a:off x="0" y="3340"/>
            <a:ext cx="20186650" cy="11302670"/>
          </a:xfrm>
          <a:prstGeom prst="rect">
            <a:avLst/>
          </a:prstGeom>
          <a:noFill/>
          <a:ln>
            <a:noFill/>
          </a:ln>
        </p:spPr>
      </p:pic>
      <p:pic>
        <p:nvPicPr>
          <p:cNvPr id="82" name="Google Shape;82;p53" descr="A blue and black logo&#10;&#10;Description automatically generated"/>
          <p:cNvPicPr preferRelativeResize="0"/>
          <p:nvPr/>
        </p:nvPicPr>
        <p:blipFill rotWithShape="1">
          <a:blip r:embed="rId3">
            <a:alphaModFix/>
          </a:blip>
          <a:srcRect/>
          <a:stretch/>
        </p:blipFill>
        <p:spPr>
          <a:xfrm>
            <a:off x="1070576" y="9617075"/>
            <a:ext cx="2321817" cy="808490"/>
          </a:xfrm>
          <a:prstGeom prst="rect">
            <a:avLst/>
          </a:prstGeom>
          <a:noFill/>
          <a:ln>
            <a:noFill/>
          </a:ln>
        </p:spPr>
      </p:pic>
      <p:sp>
        <p:nvSpPr>
          <p:cNvPr id="83" name="Google Shape;83;p53"/>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lvl1pPr lvl="0" algn="l">
              <a:spcBef>
                <a:spcPts val="0"/>
              </a:spcBef>
              <a:spcAft>
                <a:spcPts val="0"/>
              </a:spcAft>
              <a:buSzPts val="1400"/>
              <a:buNone/>
              <a:defRPr b="0" i="0">
                <a:solidFill>
                  <a:srgbClr val="041C9F"/>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3"/>
          <p:cNvSpPr txBox="1">
            <a:spLocks noGrp="1"/>
          </p:cNvSpPr>
          <p:nvPr>
            <p:ph type="body" idx="1"/>
          </p:nvPr>
        </p:nvSpPr>
        <p:spPr>
          <a:xfrm>
            <a:off x="984250" y="2835275"/>
            <a:ext cx="9067800" cy="46166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3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5" name="Google Shape;85;p53"/>
          <p:cNvSpPr txBox="1">
            <a:spLocks noGrp="1"/>
          </p:cNvSpPr>
          <p:nvPr>
            <p:ph type="body" idx="2"/>
          </p:nvPr>
        </p:nvSpPr>
        <p:spPr>
          <a:xfrm>
            <a:off x="984250" y="3521075"/>
            <a:ext cx="7467600" cy="5257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3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23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6" name="Google Shape;86;p53"/>
          <p:cNvSpPr txBox="1"/>
          <p:nvPr/>
        </p:nvSpPr>
        <p:spPr>
          <a:xfrm>
            <a:off x="4108450" y="10058886"/>
            <a:ext cx="3181985" cy="215444"/>
          </a:xfrm>
          <a:prstGeom prst="rect">
            <a:avLst/>
          </a:prstGeom>
          <a:noFill/>
          <a:ln>
            <a:noFill/>
          </a:ln>
        </p:spPr>
        <p:txBody>
          <a:bodyPr spcFirstLastPara="1" wrap="square" lIns="0" tIns="31750" rIns="0" bIns="0" anchor="t" anchorCtr="0">
            <a:spAutoFit/>
          </a:bodyPr>
          <a:lstStyle/>
          <a:p>
            <a:pPr marL="12700" lvl="0" indent="0" algn="l" rtl="0">
              <a:lnSpc>
                <a:spcPct val="100000"/>
              </a:lnSpc>
              <a:spcBef>
                <a:spcPts val="0"/>
              </a:spcBef>
              <a:spcAft>
                <a:spcPts val="0"/>
              </a:spcAft>
              <a:buNone/>
            </a:pPr>
            <a:r>
              <a:rPr lang="en-US" sz="1400" b="0">
                <a:solidFill>
                  <a:srgbClr val="0431EF"/>
                </a:solidFill>
                <a:latin typeface="Open Sans Light"/>
                <a:ea typeface="Open Sans Light"/>
                <a:cs typeface="Open Sans Light"/>
                <a:sym typeface="Open Sans Light"/>
              </a:rPr>
              <a:t>Complete, Connected Care</a:t>
            </a:r>
            <a:endParaRPr sz="1400">
              <a:latin typeface="Open Sans Light"/>
              <a:ea typeface="Open Sans Light"/>
              <a:cs typeface="Open Sans Light"/>
              <a:sym typeface="Open Sans Light"/>
            </a:endParaRPr>
          </a:p>
        </p:txBody>
      </p:sp>
      <p:sp>
        <p:nvSpPr>
          <p:cNvPr id="87" name="Google Shape;87;p53"/>
          <p:cNvSpPr/>
          <p:nvPr/>
        </p:nvSpPr>
        <p:spPr>
          <a:xfrm>
            <a:off x="10814050" y="2987675"/>
            <a:ext cx="7391400" cy="57150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88" name="Google Shape;88;p53" descr="A blue and purple letters on a black background&#10;&#10;Description automatically generated"/>
          <p:cNvPicPr preferRelativeResize="0"/>
          <p:nvPr/>
        </p:nvPicPr>
        <p:blipFill rotWithShape="1">
          <a:blip r:embed="rId4">
            <a:alphaModFix/>
          </a:blip>
          <a:srcRect/>
          <a:stretch/>
        </p:blipFill>
        <p:spPr>
          <a:xfrm>
            <a:off x="17163288" y="9656064"/>
            <a:ext cx="1984248" cy="6465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9"/>
        <p:cNvGrpSpPr/>
        <p:nvPr/>
      </p:nvGrpSpPr>
      <p:grpSpPr>
        <a:xfrm>
          <a:off x="0" y="0"/>
          <a:ext cx="0" cy="0"/>
          <a:chOff x="0" y="0"/>
          <a:chExt cx="0" cy="0"/>
        </a:xfrm>
      </p:grpSpPr>
      <p:pic>
        <p:nvPicPr>
          <p:cNvPr id="90" name="Google Shape;90;p54" descr="A blue and white gradient&#10;&#10;Description automatically generated"/>
          <p:cNvPicPr preferRelativeResize="0"/>
          <p:nvPr/>
        </p:nvPicPr>
        <p:blipFill rotWithShape="1">
          <a:blip r:embed="rId2">
            <a:alphaModFix/>
          </a:blip>
          <a:srcRect/>
          <a:stretch/>
        </p:blipFill>
        <p:spPr>
          <a:xfrm>
            <a:off x="3363" y="0"/>
            <a:ext cx="20097374" cy="11309350"/>
          </a:xfrm>
          <a:prstGeom prst="rect">
            <a:avLst/>
          </a:prstGeom>
          <a:noFill/>
          <a:ln>
            <a:noFill/>
          </a:ln>
        </p:spPr>
      </p:pic>
      <p:sp>
        <p:nvSpPr>
          <p:cNvPr id="91" name="Google Shape;91;p54"/>
          <p:cNvSpPr/>
          <p:nvPr/>
        </p:nvSpPr>
        <p:spPr>
          <a:xfrm>
            <a:off x="1136650" y="2987675"/>
            <a:ext cx="17068800" cy="57150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92" name="Google Shape;92;p54" descr="A blue and black logo&#10;&#10;Description automatically generated"/>
          <p:cNvPicPr preferRelativeResize="0"/>
          <p:nvPr/>
        </p:nvPicPr>
        <p:blipFill rotWithShape="1">
          <a:blip r:embed="rId3">
            <a:alphaModFix/>
          </a:blip>
          <a:srcRect/>
          <a:stretch/>
        </p:blipFill>
        <p:spPr>
          <a:xfrm>
            <a:off x="1070576" y="9617075"/>
            <a:ext cx="2321817" cy="808490"/>
          </a:xfrm>
          <a:prstGeom prst="rect">
            <a:avLst/>
          </a:prstGeom>
          <a:noFill/>
          <a:ln>
            <a:noFill/>
          </a:ln>
        </p:spPr>
      </p:pic>
      <p:sp>
        <p:nvSpPr>
          <p:cNvPr id="93" name="Google Shape;93;p54"/>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lvl1pPr lvl="0" algn="l">
              <a:spcBef>
                <a:spcPts val="0"/>
              </a:spcBef>
              <a:spcAft>
                <a:spcPts val="0"/>
              </a:spcAft>
              <a:buSzPts val="1400"/>
              <a:buNone/>
              <a:defRPr b="0" i="0">
                <a:solidFill>
                  <a:srgbClr val="041C9F"/>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4"/>
          <p:cNvSpPr txBox="1"/>
          <p:nvPr/>
        </p:nvSpPr>
        <p:spPr>
          <a:xfrm>
            <a:off x="4108450" y="10058886"/>
            <a:ext cx="3181985" cy="215444"/>
          </a:xfrm>
          <a:prstGeom prst="rect">
            <a:avLst/>
          </a:prstGeom>
          <a:noFill/>
          <a:ln>
            <a:noFill/>
          </a:ln>
        </p:spPr>
        <p:txBody>
          <a:bodyPr spcFirstLastPara="1" wrap="square" lIns="0" tIns="31750" rIns="0" bIns="0" anchor="t" anchorCtr="0">
            <a:spAutoFit/>
          </a:bodyPr>
          <a:lstStyle/>
          <a:p>
            <a:pPr marL="12700" lvl="0" indent="0" algn="l" rtl="0">
              <a:lnSpc>
                <a:spcPct val="100000"/>
              </a:lnSpc>
              <a:spcBef>
                <a:spcPts val="0"/>
              </a:spcBef>
              <a:spcAft>
                <a:spcPts val="0"/>
              </a:spcAft>
              <a:buNone/>
            </a:pPr>
            <a:r>
              <a:rPr lang="en-US" sz="1400" b="0">
                <a:solidFill>
                  <a:srgbClr val="0431EF"/>
                </a:solidFill>
                <a:latin typeface="Open Sans Light"/>
                <a:ea typeface="Open Sans Light"/>
                <a:cs typeface="Open Sans Light"/>
                <a:sym typeface="Open Sans Light"/>
              </a:rPr>
              <a:t>Complete, Connected Care</a:t>
            </a:r>
            <a:endParaRPr sz="1400">
              <a:latin typeface="Open Sans Light"/>
              <a:ea typeface="Open Sans Light"/>
              <a:cs typeface="Open Sans Light"/>
              <a:sym typeface="Open Sans Light"/>
            </a:endParaRPr>
          </a:p>
        </p:txBody>
      </p:sp>
      <p:pic>
        <p:nvPicPr>
          <p:cNvPr id="95" name="Google Shape;95;p54" descr="A white letter on a black background&#10;&#10;Description automatically generated"/>
          <p:cNvPicPr preferRelativeResize="0"/>
          <p:nvPr/>
        </p:nvPicPr>
        <p:blipFill rotWithShape="1">
          <a:blip r:embed="rId4">
            <a:alphaModFix/>
          </a:blip>
          <a:srcRect/>
          <a:stretch/>
        </p:blipFill>
        <p:spPr>
          <a:xfrm>
            <a:off x="17165889" y="9652240"/>
            <a:ext cx="1984248" cy="6135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wo Content">
  <p:cSld name="6_Two Content">
    <p:bg>
      <p:bgPr>
        <a:solidFill>
          <a:schemeClr val="lt1"/>
        </a:solidFill>
        <a:effectLst/>
      </p:bgPr>
    </p:bg>
    <p:spTree>
      <p:nvGrpSpPr>
        <p:cNvPr id="1" name="Shape 96"/>
        <p:cNvGrpSpPr/>
        <p:nvPr/>
      </p:nvGrpSpPr>
      <p:grpSpPr>
        <a:xfrm>
          <a:off x="0" y="0"/>
          <a:ext cx="0" cy="0"/>
          <a:chOff x="0" y="0"/>
          <a:chExt cx="0" cy="0"/>
        </a:xfrm>
      </p:grpSpPr>
      <p:pic>
        <p:nvPicPr>
          <p:cNvPr id="97" name="Google Shape;97;p55" descr="A blue and black wavy lines&#10;&#10;Description automatically generated"/>
          <p:cNvPicPr preferRelativeResize="0"/>
          <p:nvPr/>
        </p:nvPicPr>
        <p:blipFill rotWithShape="1">
          <a:blip r:embed="rId2">
            <a:alphaModFix/>
          </a:blip>
          <a:srcRect/>
          <a:stretch/>
        </p:blipFill>
        <p:spPr>
          <a:xfrm>
            <a:off x="3363" y="0"/>
            <a:ext cx="20097374" cy="11309350"/>
          </a:xfrm>
          <a:prstGeom prst="rect">
            <a:avLst/>
          </a:prstGeom>
          <a:noFill/>
          <a:ln>
            <a:noFill/>
          </a:ln>
        </p:spPr>
      </p:pic>
      <p:pic>
        <p:nvPicPr>
          <p:cNvPr id="98" name="Google Shape;98;p55" descr="A blue and black logo&#10;&#10;Description automatically generated"/>
          <p:cNvPicPr preferRelativeResize="0"/>
          <p:nvPr/>
        </p:nvPicPr>
        <p:blipFill rotWithShape="1">
          <a:blip r:embed="rId3">
            <a:alphaModFix/>
          </a:blip>
          <a:srcRect/>
          <a:stretch/>
        </p:blipFill>
        <p:spPr>
          <a:xfrm>
            <a:off x="1070576" y="9617075"/>
            <a:ext cx="2321817" cy="808490"/>
          </a:xfrm>
          <a:prstGeom prst="rect">
            <a:avLst/>
          </a:prstGeom>
          <a:noFill/>
          <a:ln>
            <a:noFill/>
          </a:ln>
        </p:spPr>
      </p:pic>
      <p:sp>
        <p:nvSpPr>
          <p:cNvPr id="99" name="Google Shape;99;p55"/>
          <p:cNvSpPr/>
          <p:nvPr/>
        </p:nvSpPr>
        <p:spPr>
          <a:xfrm>
            <a:off x="1060450" y="2797175"/>
            <a:ext cx="7391400" cy="42291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100" name="Google Shape;100;p55"/>
          <p:cNvSpPr/>
          <p:nvPr/>
        </p:nvSpPr>
        <p:spPr>
          <a:xfrm>
            <a:off x="10356850" y="2797175"/>
            <a:ext cx="7391400" cy="4229100"/>
          </a:xfrm>
          <a:prstGeom prst="rect">
            <a:avLst/>
          </a:prstGeom>
          <a:solidFill>
            <a:schemeClr val="lt1"/>
          </a:solidFill>
          <a:ln>
            <a:noFill/>
          </a:ln>
          <a:effectLst>
            <a:outerShdw blurRad="3810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101" name="Google Shape;101;p55"/>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lvl1pPr lvl="0" algn="l">
              <a:spcBef>
                <a:spcPts val="0"/>
              </a:spcBef>
              <a:spcAft>
                <a:spcPts val="0"/>
              </a:spcAft>
              <a:buSzPts val="1400"/>
              <a:buNone/>
              <a:defRPr b="0" i="0">
                <a:solidFill>
                  <a:srgbClr val="041C9F"/>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5"/>
          <p:cNvSpPr txBox="1">
            <a:spLocks noGrp="1"/>
          </p:cNvSpPr>
          <p:nvPr>
            <p:ph type="body" idx="1"/>
          </p:nvPr>
        </p:nvSpPr>
        <p:spPr>
          <a:xfrm>
            <a:off x="1060450" y="7404298"/>
            <a:ext cx="4953000" cy="307777"/>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55"/>
          <p:cNvSpPr txBox="1">
            <a:spLocks noGrp="1"/>
          </p:cNvSpPr>
          <p:nvPr>
            <p:ph type="body" idx="2"/>
          </p:nvPr>
        </p:nvSpPr>
        <p:spPr>
          <a:xfrm>
            <a:off x="10356850" y="7404298"/>
            <a:ext cx="4953000" cy="307777"/>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55"/>
          <p:cNvSpPr txBox="1">
            <a:spLocks noGrp="1"/>
          </p:cNvSpPr>
          <p:nvPr>
            <p:ph type="body" idx="3"/>
          </p:nvPr>
        </p:nvSpPr>
        <p:spPr>
          <a:xfrm>
            <a:off x="1060450" y="8016876"/>
            <a:ext cx="7391400" cy="98488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6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5" name="Google Shape;105;p55"/>
          <p:cNvSpPr txBox="1">
            <a:spLocks noGrp="1"/>
          </p:cNvSpPr>
          <p:nvPr>
            <p:ph type="body" idx="4"/>
          </p:nvPr>
        </p:nvSpPr>
        <p:spPr>
          <a:xfrm>
            <a:off x="10356850" y="8016875"/>
            <a:ext cx="7391400" cy="98488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6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55"/>
          <p:cNvSpPr txBox="1"/>
          <p:nvPr/>
        </p:nvSpPr>
        <p:spPr>
          <a:xfrm>
            <a:off x="4108450" y="10058886"/>
            <a:ext cx="3181985" cy="215444"/>
          </a:xfrm>
          <a:prstGeom prst="rect">
            <a:avLst/>
          </a:prstGeom>
          <a:noFill/>
          <a:ln>
            <a:noFill/>
          </a:ln>
        </p:spPr>
        <p:txBody>
          <a:bodyPr spcFirstLastPara="1" wrap="square" lIns="0" tIns="31750" rIns="0" bIns="0" anchor="t" anchorCtr="0">
            <a:spAutoFit/>
          </a:bodyPr>
          <a:lstStyle/>
          <a:p>
            <a:pPr marL="12700" lvl="0" indent="0" algn="l" rtl="0">
              <a:lnSpc>
                <a:spcPct val="100000"/>
              </a:lnSpc>
              <a:spcBef>
                <a:spcPts val="0"/>
              </a:spcBef>
              <a:spcAft>
                <a:spcPts val="0"/>
              </a:spcAft>
              <a:buNone/>
            </a:pPr>
            <a:r>
              <a:rPr lang="en-US" sz="1400" b="0">
                <a:solidFill>
                  <a:srgbClr val="0431EF"/>
                </a:solidFill>
                <a:latin typeface="Open Sans Light"/>
                <a:ea typeface="Open Sans Light"/>
                <a:cs typeface="Open Sans Light"/>
                <a:sym typeface="Open Sans Light"/>
              </a:rPr>
              <a:t>Complete, Connected Care</a:t>
            </a:r>
            <a:endParaRPr sz="1400">
              <a:latin typeface="Open Sans Light"/>
              <a:ea typeface="Open Sans Light"/>
              <a:cs typeface="Open Sans Light"/>
              <a:sym typeface="Open Sans Light"/>
            </a:endParaRPr>
          </a:p>
        </p:txBody>
      </p:sp>
      <p:pic>
        <p:nvPicPr>
          <p:cNvPr id="107" name="Google Shape;107;p55" descr="A blue and purple letters on a black background&#10;&#10;Description automatically generated"/>
          <p:cNvPicPr preferRelativeResize="0"/>
          <p:nvPr/>
        </p:nvPicPr>
        <p:blipFill rotWithShape="1">
          <a:blip r:embed="rId4">
            <a:alphaModFix/>
          </a:blip>
          <a:srcRect/>
          <a:stretch/>
        </p:blipFill>
        <p:spPr>
          <a:xfrm>
            <a:off x="17163288" y="9656064"/>
            <a:ext cx="1984248" cy="6465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7_Two Content">
  <p:cSld name="7_Two Content">
    <p:bg>
      <p:bgPr>
        <a:solidFill>
          <a:schemeClr val="lt1"/>
        </a:solidFill>
        <a:effectLst/>
      </p:bgPr>
    </p:bg>
    <p:spTree>
      <p:nvGrpSpPr>
        <p:cNvPr id="1" name="Shape 108"/>
        <p:cNvGrpSpPr/>
        <p:nvPr/>
      </p:nvGrpSpPr>
      <p:grpSpPr>
        <a:xfrm>
          <a:off x="0" y="0"/>
          <a:ext cx="0" cy="0"/>
          <a:chOff x="0" y="0"/>
          <a:chExt cx="0" cy="0"/>
        </a:xfrm>
      </p:grpSpPr>
      <p:pic>
        <p:nvPicPr>
          <p:cNvPr id="109" name="Google Shape;109;p56" descr="A blue and black wavy lines&#10;&#10;Description automatically generated"/>
          <p:cNvPicPr preferRelativeResize="0"/>
          <p:nvPr/>
        </p:nvPicPr>
        <p:blipFill rotWithShape="1">
          <a:blip r:embed="rId2">
            <a:alphaModFix/>
          </a:blip>
          <a:srcRect/>
          <a:stretch/>
        </p:blipFill>
        <p:spPr>
          <a:xfrm>
            <a:off x="3363" y="0"/>
            <a:ext cx="20097374" cy="11309350"/>
          </a:xfrm>
          <a:prstGeom prst="rect">
            <a:avLst/>
          </a:prstGeom>
          <a:noFill/>
          <a:ln>
            <a:noFill/>
          </a:ln>
        </p:spPr>
      </p:pic>
      <p:sp>
        <p:nvSpPr>
          <p:cNvPr id="110" name="Google Shape;110;p56"/>
          <p:cNvSpPr/>
          <p:nvPr/>
        </p:nvSpPr>
        <p:spPr>
          <a:xfrm>
            <a:off x="1060450" y="2911475"/>
            <a:ext cx="2286000" cy="22860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111" name="Google Shape;111;p56"/>
          <p:cNvSpPr/>
          <p:nvPr/>
        </p:nvSpPr>
        <p:spPr>
          <a:xfrm>
            <a:off x="13709650" y="2911475"/>
            <a:ext cx="2286000" cy="22860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112" name="Google Shape;112;p56"/>
          <p:cNvSpPr/>
          <p:nvPr/>
        </p:nvSpPr>
        <p:spPr>
          <a:xfrm>
            <a:off x="7385050" y="2911475"/>
            <a:ext cx="2286000" cy="22860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113" name="Google Shape;113;p56"/>
          <p:cNvSpPr/>
          <p:nvPr/>
        </p:nvSpPr>
        <p:spPr>
          <a:xfrm>
            <a:off x="1060450" y="5730875"/>
            <a:ext cx="2286000" cy="22860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114" name="Google Shape;114;p56"/>
          <p:cNvSpPr/>
          <p:nvPr/>
        </p:nvSpPr>
        <p:spPr>
          <a:xfrm>
            <a:off x="13709650" y="5730875"/>
            <a:ext cx="2286000" cy="22860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115" name="Google Shape;115;p56"/>
          <p:cNvSpPr/>
          <p:nvPr/>
        </p:nvSpPr>
        <p:spPr>
          <a:xfrm>
            <a:off x="7385050" y="5730875"/>
            <a:ext cx="2286000" cy="2286000"/>
          </a:xfrm>
          <a:prstGeom prst="rect">
            <a:avLst/>
          </a:prstGeom>
          <a:solidFill>
            <a:schemeClr val="lt1"/>
          </a:solidFill>
          <a:ln>
            <a:noFill/>
          </a:ln>
          <a:effectLst>
            <a:outerShdw blurRad="406400" dist="152400" dir="2700000" algn="tl" rotWithShape="0">
              <a:srgbClr val="000000">
                <a:alpha val="43921"/>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116" name="Google Shape;116;p56" descr="A blue and black logo&#10;&#10;Description automatically generated"/>
          <p:cNvPicPr preferRelativeResize="0"/>
          <p:nvPr/>
        </p:nvPicPr>
        <p:blipFill rotWithShape="1">
          <a:blip r:embed="rId3">
            <a:alphaModFix/>
          </a:blip>
          <a:srcRect/>
          <a:stretch/>
        </p:blipFill>
        <p:spPr>
          <a:xfrm>
            <a:off x="1070576" y="9617075"/>
            <a:ext cx="2321817" cy="808490"/>
          </a:xfrm>
          <a:prstGeom prst="rect">
            <a:avLst/>
          </a:prstGeom>
          <a:noFill/>
          <a:ln>
            <a:noFill/>
          </a:ln>
        </p:spPr>
      </p:pic>
      <p:sp>
        <p:nvSpPr>
          <p:cNvPr id="117" name="Google Shape;117;p56"/>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lvl1pPr lvl="0" algn="l">
              <a:spcBef>
                <a:spcPts val="0"/>
              </a:spcBef>
              <a:spcAft>
                <a:spcPts val="0"/>
              </a:spcAft>
              <a:buSzPts val="1400"/>
              <a:buNone/>
              <a:defRPr b="0" i="0">
                <a:solidFill>
                  <a:srgbClr val="041C9F"/>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56"/>
          <p:cNvSpPr txBox="1">
            <a:spLocks noGrp="1"/>
          </p:cNvSpPr>
          <p:nvPr>
            <p:ph type="body" idx="1"/>
          </p:nvPr>
        </p:nvSpPr>
        <p:spPr>
          <a:xfrm>
            <a:off x="3803650" y="3368676"/>
            <a:ext cx="2133600" cy="685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9" name="Google Shape;119;p56"/>
          <p:cNvSpPr txBox="1">
            <a:spLocks noGrp="1"/>
          </p:cNvSpPr>
          <p:nvPr>
            <p:ph type="body" idx="2"/>
          </p:nvPr>
        </p:nvSpPr>
        <p:spPr>
          <a:xfrm>
            <a:off x="3803650" y="4206876"/>
            <a:ext cx="2133600" cy="73866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6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0" name="Google Shape;120;p56"/>
          <p:cNvSpPr txBox="1">
            <a:spLocks noGrp="1"/>
          </p:cNvSpPr>
          <p:nvPr>
            <p:ph type="body" idx="3"/>
          </p:nvPr>
        </p:nvSpPr>
        <p:spPr>
          <a:xfrm>
            <a:off x="10128250" y="3368675"/>
            <a:ext cx="2133600" cy="685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1" name="Google Shape;121;p56"/>
          <p:cNvSpPr txBox="1">
            <a:spLocks noGrp="1"/>
          </p:cNvSpPr>
          <p:nvPr>
            <p:ph type="body" idx="4"/>
          </p:nvPr>
        </p:nvSpPr>
        <p:spPr>
          <a:xfrm>
            <a:off x="10128250" y="4206875"/>
            <a:ext cx="2133600" cy="73866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6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2" name="Google Shape;122;p56"/>
          <p:cNvSpPr txBox="1">
            <a:spLocks noGrp="1"/>
          </p:cNvSpPr>
          <p:nvPr>
            <p:ph type="body" idx="5"/>
          </p:nvPr>
        </p:nvSpPr>
        <p:spPr>
          <a:xfrm>
            <a:off x="16452850" y="3366015"/>
            <a:ext cx="2133600" cy="685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3" name="Google Shape;123;p56"/>
          <p:cNvSpPr txBox="1">
            <a:spLocks noGrp="1"/>
          </p:cNvSpPr>
          <p:nvPr>
            <p:ph type="body" idx="6"/>
          </p:nvPr>
        </p:nvSpPr>
        <p:spPr>
          <a:xfrm>
            <a:off x="16452850" y="4204215"/>
            <a:ext cx="2133600" cy="73866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6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4" name="Google Shape;124;p56"/>
          <p:cNvSpPr txBox="1">
            <a:spLocks noGrp="1"/>
          </p:cNvSpPr>
          <p:nvPr>
            <p:ph type="body" idx="7"/>
          </p:nvPr>
        </p:nvSpPr>
        <p:spPr>
          <a:xfrm>
            <a:off x="3803650" y="6264275"/>
            <a:ext cx="2133600" cy="685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5" name="Google Shape;125;p56"/>
          <p:cNvSpPr txBox="1">
            <a:spLocks noGrp="1"/>
          </p:cNvSpPr>
          <p:nvPr>
            <p:ph type="body" idx="8"/>
          </p:nvPr>
        </p:nvSpPr>
        <p:spPr>
          <a:xfrm>
            <a:off x="3803650" y="7102475"/>
            <a:ext cx="2133600" cy="73866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6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6" name="Google Shape;126;p56"/>
          <p:cNvSpPr txBox="1">
            <a:spLocks noGrp="1"/>
          </p:cNvSpPr>
          <p:nvPr>
            <p:ph type="body" idx="9"/>
          </p:nvPr>
        </p:nvSpPr>
        <p:spPr>
          <a:xfrm>
            <a:off x="10128250" y="6264275"/>
            <a:ext cx="2133600" cy="685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 name="Google Shape;127;p56"/>
          <p:cNvSpPr txBox="1">
            <a:spLocks noGrp="1"/>
          </p:cNvSpPr>
          <p:nvPr>
            <p:ph type="body" idx="13"/>
          </p:nvPr>
        </p:nvSpPr>
        <p:spPr>
          <a:xfrm>
            <a:off x="10128250" y="7102475"/>
            <a:ext cx="2133600" cy="73866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6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8" name="Google Shape;128;p56"/>
          <p:cNvSpPr txBox="1">
            <a:spLocks noGrp="1"/>
          </p:cNvSpPr>
          <p:nvPr>
            <p:ph type="body" idx="14"/>
          </p:nvPr>
        </p:nvSpPr>
        <p:spPr>
          <a:xfrm>
            <a:off x="16452850" y="6264275"/>
            <a:ext cx="2133600" cy="685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2000">
                <a:solidFill>
                  <a:srgbClr val="0033CC"/>
                </a:solidFill>
                <a:latin typeface="Open Sans SemiBold"/>
                <a:ea typeface="Open Sans SemiBold"/>
                <a:cs typeface="Open Sans SemiBold"/>
                <a:sym typeface="Open Sans SemiBold"/>
              </a:defRPr>
            </a:lvl1pPr>
            <a:lvl2pPr marL="914400" lvl="1"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2pPr>
            <a:lvl3pPr marL="1371600" lvl="2"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3pPr>
            <a:lvl4pPr marL="1828800" lvl="3"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4pPr>
            <a:lvl5pPr marL="2286000" lvl="4" indent="-228600" algn="l">
              <a:spcBef>
                <a:spcPts val="0"/>
              </a:spcBef>
              <a:spcAft>
                <a:spcPts val="0"/>
              </a:spcAft>
              <a:buSzPts val="1400"/>
              <a:buNone/>
              <a:defRPr sz="2000">
                <a:solidFill>
                  <a:srgbClr val="0432F0"/>
                </a:solidFill>
                <a:latin typeface="Open Sans SemiBold"/>
                <a:ea typeface="Open Sans SemiBold"/>
                <a:cs typeface="Open Sans SemiBold"/>
                <a:sym typeface="Open Sans SemiBo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9" name="Google Shape;129;p56"/>
          <p:cNvSpPr txBox="1">
            <a:spLocks noGrp="1"/>
          </p:cNvSpPr>
          <p:nvPr>
            <p:ph type="body" idx="15"/>
          </p:nvPr>
        </p:nvSpPr>
        <p:spPr>
          <a:xfrm>
            <a:off x="16452850" y="7102475"/>
            <a:ext cx="2133600" cy="73866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600">
                <a:solidFill>
                  <a:srgbClr val="0C2E56"/>
                </a:solidFill>
                <a:latin typeface="Open Sans Light"/>
                <a:ea typeface="Open Sans Light"/>
                <a:cs typeface="Open Sans Light"/>
                <a:sym typeface="Open Sans Light"/>
              </a:defRPr>
            </a:lvl1pPr>
            <a:lvl2pPr marL="914400" lvl="1"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2pPr>
            <a:lvl3pPr marL="1371600" lvl="2"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3pPr>
            <a:lvl4pPr marL="1828800" lvl="3"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4pPr>
            <a:lvl5pPr marL="2286000" lvl="4" indent="-228600" algn="l">
              <a:spcBef>
                <a:spcPts val="0"/>
              </a:spcBef>
              <a:spcAft>
                <a:spcPts val="0"/>
              </a:spcAft>
              <a:buSzPts val="1400"/>
              <a:buNone/>
              <a:defRPr sz="1600">
                <a:solidFill>
                  <a:srgbClr val="0432F0"/>
                </a:solidFill>
                <a:latin typeface="Open Sans Light"/>
                <a:ea typeface="Open Sans Light"/>
                <a:cs typeface="Open Sans Light"/>
                <a:sym typeface="Open Sans Ligh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0" name="Google Shape;130;p56"/>
          <p:cNvSpPr txBox="1"/>
          <p:nvPr/>
        </p:nvSpPr>
        <p:spPr>
          <a:xfrm>
            <a:off x="4108450" y="10058886"/>
            <a:ext cx="3181985" cy="215444"/>
          </a:xfrm>
          <a:prstGeom prst="rect">
            <a:avLst/>
          </a:prstGeom>
          <a:noFill/>
          <a:ln>
            <a:noFill/>
          </a:ln>
        </p:spPr>
        <p:txBody>
          <a:bodyPr spcFirstLastPara="1" wrap="square" lIns="0" tIns="31750" rIns="0" bIns="0" anchor="t" anchorCtr="0">
            <a:spAutoFit/>
          </a:bodyPr>
          <a:lstStyle/>
          <a:p>
            <a:pPr marL="12700" lvl="0" indent="0" algn="l" rtl="0">
              <a:lnSpc>
                <a:spcPct val="100000"/>
              </a:lnSpc>
              <a:spcBef>
                <a:spcPts val="0"/>
              </a:spcBef>
              <a:spcAft>
                <a:spcPts val="0"/>
              </a:spcAft>
              <a:buNone/>
            </a:pPr>
            <a:r>
              <a:rPr lang="en-US" sz="1400" b="0">
                <a:solidFill>
                  <a:srgbClr val="0431EF"/>
                </a:solidFill>
                <a:latin typeface="Open Sans Light"/>
                <a:ea typeface="Open Sans Light"/>
                <a:cs typeface="Open Sans Light"/>
                <a:sym typeface="Open Sans Light"/>
              </a:rPr>
              <a:t>Complete, Connected Care</a:t>
            </a:r>
            <a:endParaRPr sz="1400">
              <a:latin typeface="Open Sans Light"/>
              <a:ea typeface="Open Sans Light"/>
              <a:cs typeface="Open Sans Light"/>
              <a:sym typeface="Open Sans Light"/>
            </a:endParaRPr>
          </a:p>
        </p:txBody>
      </p:sp>
      <p:pic>
        <p:nvPicPr>
          <p:cNvPr id="131" name="Google Shape;131;p56" descr="A blue and purple letters on a black background&#10;&#10;Description automatically generated"/>
          <p:cNvPicPr preferRelativeResize="0"/>
          <p:nvPr/>
        </p:nvPicPr>
        <p:blipFill rotWithShape="1">
          <a:blip r:embed="rId4">
            <a:alphaModFix/>
          </a:blip>
          <a:srcRect/>
          <a:stretch/>
        </p:blipFill>
        <p:spPr>
          <a:xfrm>
            <a:off x="17163288" y="9656064"/>
            <a:ext cx="1984248" cy="6465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1018682" y="839997"/>
            <a:ext cx="18066735" cy="968378"/>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150" b="1" i="0" u="none" strike="noStrike" cap="none">
                <a:solidFill>
                  <a:srgbClr val="0431EF"/>
                </a:solidFill>
                <a:latin typeface="Open Sans Semibold"/>
                <a:ea typeface="Open Sans Semibold"/>
                <a:cs typeface="Open Sans Semibold"/>
                <a:sym typeface="Open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1005205" y="2601150"/>
            <a:ext cx="18093690" cy="7464171"/>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42"/>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4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body" idx="1"/>
          </p:nvPr>
        </p:nvSpPr>
        <p:spPr>
          <a:xfrm>
            <a:off x="1054100" y="3597275"/>
            <a:ext cx="18288000" cy="153888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dirty="0"/>
              <a:t>Adi Brand Foundations</a:t>
            </a:r>
            <a:endParaRPr dirty="0"/>
          </a:p>
        </p:txBody>
      </p:sp>
      <p:sp>
        <p:nvSpPr>
          <p:cNvPr id="158" name="Google Shape;158;p1"/>
          <p:cNvSpPr txBox="1">
            <a:spLocks noGrp="1"/>
          </p:cNvSpPr>
          <p:nvPr>
            <p:ph type="body" idx="2"/>
          </p:nvPr>
        </p:nvSpPr>
        <p:spPr>
          <a:xfrm>
            <a:off x="908050" y="5648779"/>
            <a:ext cx="18288000" cy="461665"/>
          </a:xfrm>
          <a:prstGeom prst="rect">
            <a:avLst/>
          </a:prstGeom>
          <a:noFill/>
          <a:ln>
            <a:noFill/>
          </a:ln>
        </p:spPr>
        <p:txBody>
          <a:bodyPr spcFirstLastPara="1" wrap="square" lIns="91425" tIns="0" rIns="0" bIns="0" anchor="t" anchorCtr="0">
            <a:spAutoFit/>
          </a:bodyPr>
          <a:lstStyle/>
          <a:p>
            <a:pPr marL="0" lvl="0" indent="0" algn="l" rtl="0">
              <a:spcBef>
                <a:spcPts val="0"/>
              </a:spcBef>
              <a:spcAft>
                <a:spcPts val="0"/>
              </a:spcAft>
              <a:buNone/>
            </a:pPr>
            <a:r>
              <a:rPr lang="en-US" dirty="0"/>
              <a:t>Brand profile, story, and tone of voice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Tone of voice</a:t>
            </a:r>
            <a:endParaRPr dirty="0"/>
          </a:p>
        </p:txBody>
      </p:sp>
      <p:graphicFrame>
        <p:nvGraphicFramePr>
          <p:cNvPr id="2" name="Table 1">
            <a:extLst>
              <a:ext uri="{FF2B5EF4-FFF2-40B4-BE49-F238E27FC236}">
                <a16:creationId xmlns:a16="http://schemas.microsoft.com/office/drawing/2014/main" id="{947E760F-2561-2C6D-E4DD-96F3097F758F}"/>
              </a:ext>
            </a:extLst>
          </p:cNvPr>
          <p:cNvGraphicFramePr>
            <a:graphicFrameLocks noGrp="1"/>
          </p:cNvGraphicFramePr>
          <p:nvPr>
            <p:extLst>
              <p:ext uri="{D42A27DB-BD31-4B8C-83A1-F6EECF244321}">
                <p14:modId xmlns:p14="http://schemas.microsoft.com/office/powerpoint/2010/main" val="2181836397"/>
              </p:ext>
            </p:extLst>
          </p:nvPr>
        </p:nvGraphicFramePr>
        <p:xfrm>
          <a:off x="1060450" y="2378075"/>
          <a:ext cx="18059400" cy="6705600"/>
        </p:xfrm>
        <a:graphic>
          <a:graphicData uri="http://schemas.openxmlformats.org/drawingml/2006/table">
            <a:tbl>
              <a:tblPr firstRow="1" bandRow="1">
                <a:tableStyleId>{5C22544A-7EE6-4342-B048-85BDC9FD1C3A}</a:tableStyleId>
              </a:tblPr>
              <a:tblGrid>
                <a:gridCol w="6399129">
                  <a:extLst>
                    <a:ext uri="{9D8B030D-6E8A-4147-A177-3AD203B41FA5}">
                      <a16:colId xmlns:a16="http://schemas.microsoft.com/office/drawing/2014/main" val="2262723354"/>
                    </a:ext>
                  </a:extLst>
                </a:gridCol>
                <a:gridCol w="11660271">
                  <a:extLst>
                    <a:ext uri="{9D8B030D-6E8A-4147-A177-3AD203B41FA5}">
                      <a16:colId xmlns:a16="http://schemas.microsoft.com/office/drawing/2014/main" val="616846946"/>
                    </a:ext>
                  </a:extLst>
                </a:gridCol>
              </a:tblGrid>
              <a:tr h="1676400">
                <a:tc rowSpan="4">
                  <a:txBody>
                    <a:bodyPr/>
                    <a:lstStyle/>
                    <a:p>
                      <a:pPr>
                        <a:lnSpc>
                          <a:spcPct val="130000"/>
                        </a:lnSpc>
                        <a:spcAft>
                          <a:spcPts val="1800"/>
                        </a:spcAft>
                      </a:pPr>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To build a voice that reflects who we are, what matters to us and how we approach the work we do, we first have to define our voice attributes. </a:t>
                      </a:r>
                    </a:p>
                    <a:p>
                      <a:pPr>
                        <a:lnSpc>
                          <a:spcPct val="130000"/>
                        </a:lnSpc>
                        <a:spcAft>
                          <a:spcPts val="1800"/>
                        </a:spcAft>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 voice attributes are designed to appeal to and engage eye care professionals, while reinforcing what we value as a brand.</a:t>
                      </a:r>
                    </a:p>
                    <a:p>
                      <a:pPr>
                        <a:lnSpc>
                          <a:spcPct val="130000"/>
                        </a:lnSpc>
                        <a:spcAft>
                          <a:spcPts val="1800"/>
                        </a:spcAft>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They work together as a single system to guide all our writing, from word choice and cadence to punctuation and grammar.</a:t>
                      </a:r>
                    </a:p>
                  </a:txBody>
                  <a:tcPr marL="365760" marR="365760" marT="5943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solidFill>
                  </a:tcPr>
                </a:tc>
                <a:tc>
                  <a:txBody>
                    <a:bodyPr/>
                    <a:lstStyle/>
                    <a:p>
                      <a:pPr algn="ctr"/>
                      <a:r>
                        <a:rPr lang="en-US" sz="3200" b="1" i="0" dirty="0">
                          <a:solidFill>
                            <a:schemeClr val="accent2"/>
                          </a:solidFill>
                          <a:latin typeface="Open Sans" panose="020B0606030504020204" pitchFamily="34" charset="0"/>
                          <a:ea typeface="Open Sans" panose="020B0606030504020204" pitchFamily="34" charset="0"/>
                          <a:cs typeface="Open Sans" panose="020B0606030504020204" pitchFamily="34" charset="0"/>
                        </a:rPr>
                        <a:t>Our tone of voice defines:</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69173475"/>
                  </a:ext>
                </a:extLst>
              </a:tr>
              <a:tr h="1676400">
                <a:tc vMerge="1">
                  <a:txBody>
                    <a:bodyPr/>
                    <a:lstStyle/>
                    <a:p>
                      <a:endParaRPr dirty="0"/>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gn="ctr"/>
                      <a:r>
                        <a:rPr lang="en-US" sz="23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How we speak… and how we </a:t>
                      </a:r>
                      <a:r>
                        <a:rPr lang="en-US" sz="2300" b="0" i="0" u="sng"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don’t</a:t>
                      </a:r>
                      <a:r>
                        <a:rPr lang="en-US" sz="23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speak</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82928582"/>
                  </a:ext>
                </a:extLst>
              </a:tr>
              <a:tr h="167640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3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How we behave… and how we </a:t>
                      </a:r>
                      <a:r>
                        <a:rPr lang="en-US" sz="2300" b="0" i="0" u="sng"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don’t</a:t>
                      </a:r>
                      <a:r>
                        <a:rPr lang="en-US" sz="23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behave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92823597"/>
                  </a:ext>
                </a:extLst>
              </a:tr>
              <a:tr h="167640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3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How customers should feel… and how they </a:t>
                      </a:r>
                      <a:r>
                        <a:rPr lang="en-US" sz="2300" b="0" i="0" u="sng"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shouldn’t</a:t>
                      </a:r>
                      <a:r>
                        <a:rPr lang="en-US" sz="23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feel</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50695939"/>
                  </a:ext>
                </a:extLst>
              </a:tr>
            </a:tbl>
          </a:graphicData>
        </a:graphic>
      </p:graphicFrame>
    </p:spTree>
    <p:extLst>
      <p:ext uri="{BB962C8B-B14F-4D97-AF65-F5344CB8AC3E}">
        <p14:creationId xmlns:p14="http://schemas.microsoft.com/office/powerpoint/2010/main" val="48019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Tone of voice: Guardrails </a:t>
            </a:r>
            <a:endParaRPr dirty="0"/>
          </a:p>
        </p:txBody>
      </p:sp>
      <p:graphicFrame>
        <p:nvGraphicFramePr>
          <p:cNvPr id="2" name="Table 1">
            <a:extLst>
              <a:ext uri="{FF2B5EF4-FFF2-40B4-BE49-F238E27FC236}">
                <a16:creationId xmlns:a16="http://schemas.microsoft.com/office/drawing/2014/main" id="{3925E9C6-8A3E-2B99-29B4-B99D275E15D0}"/>
              </a:ext>
            </a:extLst>
          </p:cNvPr>
          <p:cNvGraphicFramePr>
            <a:graphicFrameLocks noGrp="1"/>
          </p:cNvGraphicFramePr>
          <p:nvPr>
            <p:extLst>
              <p:ext uri="{D42A27DB-BD31-4B8C-83A1-F6EECF244321}">
                <p14:modId xmlns:p14="http://schemas.microsoft.com/office/powerpoint/2010/main" val="1236214750"/>
              </p:ext>
            </p:extLst>
          </p:nvPr>
        </p:nvGraphicFramePr>
        <p:xfrm>
          <a:off x="1060450" y="2378075"/>
          <a:ext cx="18059400" cy="6729349"/>
        </p:xfrm>
        <a:graphic>
          <a:graphicData uri="http://schemas.openxmlformats.org/drawingml/2006/table">
            <a:tbl>
              <a:tblPr firstRow="1" bandRow="1">
                <a:tableStyleId>{5C22544A-7EE6-4342-B048-85BDC9FD1C3A}</a:tableStyleId>
              </a:tblPr>
              <a:tblGrid>
                <a:gridCol w="9029700">
                  <a:extLst>
                    <a:ext uri="{9D8B030D-6E8A-4147-A177-3AD203B41FA5}">
                      <a16:colId xmlns:a16="http://schemas.microsoft.com/office/drawing/2014/main" val="2262723354"/>
                    </a:ext>
                  </a:extLst>
                </a:gridCol>
                <a:gridCol w="9029700">
                  <a:extLst>
                    <a:ext uri="{9D8B030D-6E8A-4147-A177-3AD203B41FA5}">
                      <a16:colId xmlns:a16="http://schemas.microsoft.com/office/drawing/2014/main" val="616846946"/>
                    </a:ext>
                  </a:extLst>
                </a:gridCol>
              </a:tblGrid>
              <a:tr h="963500">
                <a:tc>
                  <a:txBody>
                    <a:bodyPr/>
                    <a:lstStyle/>
                    <a:p>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we speak</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we </a:t>
                      </a:r>
                      <a:r>
                        <a:rPr lang="en-US" sz="2300" b="1" i="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don’t</a:t>
                      </a:r>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 speak</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982928582"/>
                  </a:ext>
                </a:extLst>
              </a:tr>
              <a:tr h="5765849">
                <a:tc>
                  <a:txBody>
                    <a:bodyPr/>
                    <a:lstStyle/>
                    <a:p>
                      <a:pPr>
                        <a:lnSpc>
                          <a:spcPct val="130000"/>
                        </a:lnSpc>
                        <a:spcAft>
                          <a:spcPts val="1200"/>
                        </a:spcAft>
                      </a:pPr>
                      <a:r>
                        <a:rPr lang="en-US" sz="2300" b="1" i="0" dirty="0">
                          <a:latin typeface="Open Sans" panose="020B0606030504020204" pitchFamily="34" charset="0"/>
                          <a:ea typeface="Open Sans" panose="020B0606030504020204" pitchFamily="34" charset="0"/>
                          <a:cs typeface="Open Sans" panose="020B0606030504020204" pitchFamily="34" charset="0"/>
                        </a:rPr>
                        <a:t>Our words are:</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Dynamic: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 always look towards the future and spark energizing conversations with our customers about what’s possible.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Clear: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 keep our communications simple, breaking down our products and their benefits in a digestible and direct way.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Pragmatic: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 meet real, immediate challenges with real, impactful solutions.</a:t>
                      </a:r>
                    </a:p>
                  </a:txBody>
                  <a:tcPr marL="365760" marR="365760" marT="3657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nSpc>
                          <a:spcPct val="130000"/>
                        </a:lnSpc>
                        <a:spcAft>
                          <a:spcPts val="1200"/>
                        </a:spcAft>
                      </a:pPr>
                      <a:r>
                        <a:rPr lang="en-US" sz="2300" b="1" i="0" dirty="0">
                          <a:latin typeface="Open Sans" panose="020B0606030504020204" pitchFamily="34" charset="0"/>
                          <a:ea typeface="Open Sans" panose="020B0606030504020204" pitchFamily="34" charset="0"/>
                          <a:cs typeface="Open Sans" panose="020B0606030504020204" pitchFamily="34" charset="0"/>
                        </a:rPr>
                        <a:t>Our words are </a:t>
                      </a:r>
                      <a:r>
                        <a:rPr lang="en-US" sz="2300" b="1" i="0" u="sng" dirty="0">
                          <a:latin typeface="Open Sans" panose="020B0606030504020204" pitchFamily="34" charset="0"/>
                          <a:ea typeface="Open Sans" panose="020B0606030504020204" pitchFamily="34" charset="0"/>
                          <a:cs typeface="Open Sans" panose="020B0606030504020204" pitchFamily="34" charset="0"/>
                        </a:rPr>
                        <a:t>not</a:t>
                      </a:r>
                      <a:r>
                        <a:rPr lang="en-US" sz="2300" b="1" i="0" dirty="0">
                          <a:latin typeface="Open Sans" panose="020B0606030504020204" pitchFamily="34" charset="0"/>
                          <a:ea typeface="Open Sans" panose="020B0606030504020204" pitchFamily="34" charset="0"/>
                          <a:cs typeface="Open Sans" panose="020B0606030504020204" pitchFamily="34" charset="0"/>
                        </a:rPr>
                        <a:t>:</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Overbearing: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We’re all about opening new doors for our customers, but we never want our energizing spirit to come off too strong or domineering.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Lofty: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While we’re moving the industry forward, we always ground our big visions in the realistic context of our customers’ needs.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Vague: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 never leave customers wondering what we mean, what we’re planning, or what we can do for them. </a:t>
                      </a:r>
                    </a:p>
                  </a:txBody>
                  <a:tcPr marL="365760" marR="365760" marT="3657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57468891"/>
                  </a:ext>
                </a:extLst>
              </a:tr>
            </a:tbl>
          </a:graphicData>
        </a:graphic>
      </p:graphicFrame>
    </p:spTree>
    <p:extLst>
      <p:ext uri="{BB962C8B-B14F-4D97-AF65-F5344CB8AC3E}">
        <p14:creationId xmlns:p14="http://schemas.microsoft.com/office/powerpoint/2010/main" val="402921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Tone of voice: Guardrails (cont</a:t>
            </a:r>
            <a:r>
              <a:rPr lang="en-US" dirty="0">
                <a:solidFill>
                  <a:srgbClr val="0332F1"/>
                </a:solidFill>
              </a:rPr>
              <a:t>.)</a:t>
            </a:r>
            <a:r>
              <a:rPr lang="en-US" b="0" dirty="0">
                <a:solidFill>
                  <a:srgbClr val="0332F1"/>
                </a:solidFill>
                <a:latin typeface="Open Sans Light"/>
                <a:ea typeface="Open Sans Light"/>
                <a:cs typeface="Open Sans Light"/>
                <a:sym typeface="Open Sans Light"/>
              </a:rPr>
              <a:t> </a:t>
            </a:r>
            <a:endParaRPr dirty="0"/>
          </a:p>
        </p:txBody>
      </p:sp>
      <p:graphicFrame>
        <p:nvGraphicFramePr>
          <p:cNvPr id="2" name="Table 1">
            <a:extLst>
              <a:ext uri="{FF2B5EF4-FFF2-40B4-BE49-F238E27FC236}">
                <a16:creationId xmlns:a16="http://schemas.microsoft.com/office/drawing/2014/main" id="{3925E9C6-8A3E-2B99-29B4-B99D275E15D0}"/>
              </a:ext>
            </a:extLst>
          </p:cNvPr>
          <p:cNvGraphicFramePr>
            <a:graphicFrameLocks noGrp="1"/>
          </p:cNvGraphicFramePr>
          <p:nvPr>
            <p:extLst>
              <p:ext uri="{D42A27DB-BD31-4B8C-83A1-F6EECF244321}">
                <p14:modId xmlns:p14="http://schemas.microsoft.com/office/powerpoint/2010/main" val="3207691179"/>
              </p:ext>
            </p:extLst>
          </p:nvPr>
        </p:nvGraphicFramePr>
        <p:xfrm>
          <a:off x="1060450" y="2378075"/>
          <a:ext cx="18059400" cy="6729349"/>
        </p:xfrm>
        <a:graphic>
          <a:graphicData uri="http://schemas.openxmlformats.org/drawingml/2006/table">
            <a:tbl>
              <a:tblPr firstRow="1" bandRow="1">
                <a:tableStyleId>{5C22544A-7EE6-4342-B048-85BDC9FD1C3A}</a:tableStyleId>
              </a:tblPr>
              <a:tblGrid>
                <a:gridCol w="9029700">
                  <a:extLst>
                    <a:ext uri="{9D8B030D-6E8A-4147-A177-3AD203B41FA5}">
                      <a16:colId xmlns:a16="http://schemas.microsoft.com/office/drawing/2014/main" val="2262723354"/>
                    </a:ext>
                  </a:extLst>
                </a:gridCol>
                <a:gridCol w="9029700">
                  <a:extLst>
                    <a:ext uri="{9D8B030D-6E8A-4147-A177-3AD203B41FA5}">
                      <a16:colId xmlns:a16="http://schemas.microsoft.com/office/drawing/2014/main" val="616846946"/>
                    </a:ext>
                  </a:extLst>
                </a:gridCol>
              </a:tblGrid>
              <a:tr h="963500">
                <a:tc>
                  <a:txBody>
                    <a:bodyPr/>
                    <a:lstStyle/>
                    <a:p>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we behave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we </a:t>
                      </a:r>
                      <a:r>
                        <a:rPr lang="en-US" sz="2300" b="1" i="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don’t</a:t>
                      </a:r>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 behave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982928582"/>
                  </a:ext>
                </a:extLst>
              </a:tr>
              <a:tr h="5765849">
                <a:tc>
                  <a:txBody>
                    <a:bodyPr/>
                    <a:lstStyle/>
                    <a:p>
                      <a:pPr>
                        <a:lnSpc>
                          <a:spcPct val="130000"/>
                        </a:lnSpc>
                        <a:spcAft>
                          <a:spcPts val="1200"/>
                        </a:spcAft>
                      </a:pPr>
                      <a:r>
                        <a:rPr lang="en-US" sz="2300" b="1" i="0" dirty="0">
                          <a:latin typeface="Open Sans" panose="020B0606030504020204" pitchFamily="34" charset="0"/>
                          <a:ea typeface="Open Sans" panose="020B0606030504020204" pitchFamily="34" charset="0"/>
                          <a:cs typeface="Open Sans" panose="020B0606030504020204" pitchFamily="34" charset="0"/>
                        </a:rPr>
                        <a:t>As creative thinkers and doers, we are: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Inspiring: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 expand what’s possible for eye care professionals, helping them see they can do even more for their patients and practices.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Proactive: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We’re service-oriented, so we let our customers focus on what matters to them while we stay one step ahead on their behalf.</a:t>
                      </a:r>
                    </a:p>
                    <a:p>
                      <a:pPr marL="342900" marR="0" lvl="0" indent="-342900" algn="l" defTabSz="914400" rtl="0" eaLnBrk="1" fontAlgn="auto" latinLnBrk="0" hangingPunct="1">
                        <a:lnSpc>
                          <a:spcPct val="130000"/>
                        </a:lnSpc>
                        <a:spcBef>
                          <a:spcPts val="0"/>
                        </a:spcBef>
                        <a:spcAft>
                          <a:spcPts val="1200"/>
                        </a:spcAft>
                        <a:buClr>
                          <a:schemeClr val="accent5"/>
                        </a:buClr>
                        <a:buSzTx/>
                        <a:buFont typeface="Arial" panose="020B0604020202020204" pitchFamily="34" charset="0"/>
                        <a:buChar char="•"/>
                        <a:tabLst/>
                        <a:defRPr/>
                      </a:pPr>
                      <a:r>
                        <a:rPr lang="en-US" sz="2300" b="1" i="0" dirty="0">
                          <a:latin typeface="Open Sans" panose="020B0606030504020204" pitchFamily="34" charset="0"/>
                          <a:ea typeface="Open Sans" panose="020B0606030504020204" pitchFamily="34" charset="0"/>
                          <a:cs typeface="Open Sans" panose="020B0606030504020204" pitchFamily="34" charset="0"/>
                        </a:rPr>
                        <a:t>Forward-thinking: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We’re always thinking about what comes next, so we’re always prepared when new needs and priorities arise.</a:t>
                      </a:r>
                    </a:p>
                  </a:txBody>
                  <a:tcPr marL="365760" marR="365760" marT="3657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nSpc>
                          <a:spcPct val="130000"/>
                        </a:lnSpc>
                        <a:spcAft>
                          <a:spcPts val="1200"/>
                        </a:spcAft>
                      </a:pPr>
                      <a:r>
                        <a:rPr lang="en-US" sz="2300" b="1" i="0" dirty="0">
                          <a:latin typeface="Open Sans" panose="020B0606030504020204" pitchFamily="34" charset="0"/>
                          <a:ea typeface="Open Sans" panose="020B0606030504020204" pitchFamily="34" charset="0"/>
                          <a:cs typeface="Open Sans" panose="020B0606030504020204" pitchFamily="34" charset="0"/>
                        </a:rPr>
                        <a:t>We are </a:t>
                      </a:r>
                      <a:r>
                        <a:rPr lang="en-US" sz="2300" b="1" i="0" u="sng" dirty="0">
                          <a:latin typeface="Open Sans" panose="020B0606030504020204" pitchFamily="34" charset="0"/>
                          <a:ea typeface="Open Sans" panose="020B0606030504020204" pitchFamily="34" charset="0"/>
                          <a:cs typeface="Open Sans" panose="020B0606030504020204" pitchFamily="34" charset="0"/>
                        </a:rPr>
                        <a:t>not</a:t>
                      </a:r>
                      <a:r>
                        <a:rPr lang="en-US" sz="2300" b="1" i="0" dirty="0">
                          <a:latin typeface="Open Sans" panose="020B0606030504020204" pitchFamily="34" charset="0"/>
                          <a:ea typeface="Open Sans" panose="020B0606030504020204" pitchFamily="34" charset="0"/>
                          <a:cs typeface="Open Sans" panose="020B0606030504020204" pitchFamily="34" charset="0"/>
                        </a:rPr>
                        <a:t>:</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Arrogant: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We’re experts in what we do—just like eye care professionals. That’s why we never condescend our customers or boast about our greatness.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Out of touch :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We’re partners that pay attention. We tune into our customers and the industry—and that awareness comes through in everything we do.</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Dismissive: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Whether it’s surgical or operational, we give every customer challenge equal attention. If it’s important to our customer, it’s important to us.</a:t>
                      </a:r>
                    </a:p>
                  </a:txBody>
                  <a:tcPr marL="365760" marR="365760" marT="3657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57468891"/>
                  </a:ext>
                </a:extLst>
              </a:tr>
            </a:tbl>
          </a:graphicData>
        </a:graphic>
      </p:graphicFrame>
    </p:spTree>
    <p:extLst>
      <p:ext uri="{BB962C8B-B14F-4D97-AF65-F5344CB8AC3E}">
        <p14:creationId xmlns:p14="http://schemas.microsoft.com/office/powerpoint/2010/main" val="103520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Tone of voice: Guardrails (cont</a:t>
            </a:r>
            <a:r>
              <a:rPr lang="en-US" dirty="0">
                <a:solidFill>
                  <a:srgbClr val="0332F1"/>
                </a:solidFill>
              </a:rPr>
              <a:t>.)</a:t>
            </a:r>
            <a:r>
              <a:rPr lang="en-US" b="0" dirty="0">
                <a:solidFill>
                  <a:srgbClr val="0332F1"/>
                </a:solidFill>
                <a:latin typeface="Open Sans Light"/>
                <a:ea typeface="Open Sans Light"/>
                <a:cs typeface="Open Sans Light"/>
                <a:sym typeface="Open Sans Light"/>
              </a:rPr>
              <a:t> </a:t>
            </a:r>
            <a:endParaRPr dirty="0"/>
          </a:p>
        </p:txBody>
      </p:sp>
      <p:graphicFrame>
        <p:nvGraphicFramePr>
          <p:cNvPr id="2" name="Table 1">
            <a:extLst>
              <a:ext uri="{FF2B5EF4-FFF2-40B4-BE49-F238E27FC236}">
                <a16:creationId xmlns:a16="http://schemas.microsoft.com/office/drawing/2014/main" id="{3925E9C6-8A3E-2B99-29B4-B99D275E15D0}"/>
              </a:ext>
            </a:extLst>
          </p:cNvPr>
          <p:cNvGraphicFramePr>
            <a:graphicFrameLocks noGrp="1"/>
          </p:cNvGraphicFramePr>
          <p:nvPr>
            <p:extLst>
              <p:ext uri="{D42A27DB-BD31-4B8C-83A1-F6EECF244321}">
                <p14:modId xmlns:p14="http://schemas.microsoft.com/office/powerpoint/2010/main" val="4009420563"/>
              </p:ext>
            </p:extLst>
          </p:nvPr>
        </p:nvGraphicFramePr>
        <p:xfrm>
          <a:off x="1060450" y="2378075"/>
          <a:ext cx="18059400" cy="6729349"/>
        </p:xfrm>
        <a:graphic>
          <a:graphicData uri="http://schemas.openxmlformats.org/drawingml/2006/table">
            <a:tbl>
              <a:tblPr firstRow="1" bandRow="1">
                <a:tableStyleId>{5C22544A-7EE6-4342-B048-85BDC9FD1C3A}</a:tableStyleId>
              </a:tblPr>
              <a:tblGrid>
                <a:gridCol w="9029700">
                  <a:extLst>
                    <a:ext uri="{9D8B030D-6E8A-4147-A177-3AD203B41FA5}">
                      <a16:colId xmlns:a16="http://schemas.microsoft.com/office/drawing/2014/main" val="2262723354"/>
                    </a:ext>
                  </a:extLst>
                </a:gridCol>
                <a:gridCol w="9029700">
                  <a:extLst>
                    <a:ext uri="{9D8B030D-6E8A-4147-A177-3AD203B41FA5}">
                      <a16:colId xmlns:a16="http://schemas.microsoft.com/office/drawing/2014/main" val="616846946"/>
                    </a:ext>
                  </a:extLst>
                </a:gridCol>
              </a:tblGrid>
              <a:tr h="963500">
                <a:tc>
                  <a:txBody>
                    <a:bodyPr/>
                    <a:lstStyle/>
                    <a:p>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we want our audience to feel</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we </a:t>
                      </a:r>
                      <a:r>
                        <a:rPr lang="en-US" sz="2300" b="1" i="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don’t</a:t>
                      </a:r>
                      <a:r>
                        <a:rPr lang="en-US" sz="23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 want our audience to feel</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982928582"/>
                  </a:ext>
                </a:extLst>
              </a:tr>
              <a:tr h="5765849">
                <a:tc>
                  <a:txBody>
                    <a:bodyPr/>
                    <a:lstStyle/>
                    <a:p>
                      <a:pPr>
                        <a:lnSpc>
                          <a:spcPct val="130000"/>
                        </a:lnSpc>
                        <a:spcAft>
                          <a:spcPts val="1200"/>
                        </a:spcAft>
                      </a:pPr>
                      <a:r>
                        <a:rPr lang="en-US" sz="2300" b="1" i="0" dirty="0">
                          <a:latin typeface="Open Sans" panose="020B0606030504020204" pitchFamily="34" charset="0"/>
                          <a:ea typeface="Open Sans" panose="020B0606030504020204" pitchFamily="34" charset="0"/>
                          <a:cs typeface="Open Sans" panose="020B0606030504020204" pitchFamily="34" charset="0"/>
                        </a:rPr>
                        <a:t>They should feel: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Prepared: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 want eye care professionals to feel well equipped and ready to move their practices forward with our solutions on their side.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Supported: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Whenever our customers need us, we’re there. As their partners, we want them to know they can trust us to have their back.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In control: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 want our customers to feel empowered and confident that they’re making the right choices to accelerate their growth. </a:t>
                      </a:r>
                    </a:p>
                  </a:txBody>
                  <a:tcPr marL="365760" marR="365760" marT="3657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a:lnSpc>
                          <a:spcPct val="130000"/>
                        </a:lnSpc>
                        <a:spcAft>
                          <a:spcPts val="1200"/>
                        </a:spcAft>
                      </a:pPr>
                      <a:r>
                        <a:rPr lang="en-US" sz="2300" b="1" i="0" dirty="0">
                          <a:latin typeface="Open Sans" panose="020B0606030504020204" pitchFamily="34" charset="0"/>
                          <a:ea typeface="Open Sans" panose="020B0606030504020204" pitchFamily="34" charset="0"/>
                          <a:cs typeface="Open Sans" panose="020B0606030504020204" pitchFamily="34" charset="0"/>
                        </a:rPr>
                        <a:t>They </a:t>
                      </a:r>
                      <a:r>
                        <a:rPr lang="en-US" sz="2300" b="1" i="0" u="sng" dirty="0">
                          <a:latin typeface="Open Sans" panose="020B0606030504020204" pitchFamily="34" charset="0"/>
                          <a:ea typeface="Open Sans" panose="020B0606030504020204" pitchFamily="34" charset="0"/>
                          <a:cs typeface="Open Sans" panose="020B0606030504020204" pitchFamily="34" charset="0"/>
                        </a:rPr>
                        <a:t>shouldn’t</a:t>
                      </a:r>
                      <a:r>
                        <a:rPr lang="en-US" sz="2300" b="1" i="0" dirty="0">
                          <a:latin typeface="Open Sans" panose="020B0606030504020204" pitchFamily="34" charset="0"/>
                          <a:ea typeface="Open Sans" panose="020B0606030504020204" pitchFamily="34" charset="0"/>
                          <a:cs typeface="Open Sans" panose="020B0606030504020204" pitchFamily="34" charset="0"/>
                        </a:rPr>
                        <a:t> feel</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Overwhelmed: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Our customers are busy building their businesses and caring for their patients, so we never want to add extra burdens to their plate.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Pressured: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 don’t want our customers to feel forced into any situation or solution, so we actively listen to their needs and take the time to be thoughtful. </a:t>
                      </a:r>
                    </a:p>
                    <a:p>
                      <a:pPr marL="342900" indent="-342900">
                        <a:lnSpc>
                          <a:spcPct val="130000"/>
                        </a:lnSpc>
                        <a:spcAft>
                          <a:spcPts val="1200"/>
                        </a:spcAft>
                        <a:buClr>
                          <a:schemeClr val="accent5"/>
                        </a:buClr>
                        <a:buFont typeface="Arial" panose="020B0604020202020204" pitchFamily="34" charset="0"/>
                        <a:buChar char="•"/>
                      </a:pPr>
                      <a:r>
                        <a:rPr lang="en-US" sz="2300" b="1" i="0" dirty="0">
                          <a:latin typeface="Open Sans" panose="020B0606030504020204" pitchFamily="34" charset="0"/>
                          <a:ea typeface="Open Sans" panose="020B0606030504020204" pitchFamily="34" charset="0"/>
                          <a:cs typeface="Open Sans" panose="020B0606030504020204" pitchFamily="34" charset="0"/>
                        </a:rPr>
                        <a:t>Unimportant: </a:t>
                      </a:r>
                      <a:r>
                        <a:rPr lang="en-US" sz="2300" b="0" i="0" dirty="0">
                          <a:latin typeface="Open Sans Light" panose="020B0306030504020204" pitchFamily="34" charset="0"/>
                          <a:ea typeface="Open Sans Light" panose="020B0306030504020204" pitchFamily="34" charset="0"/>
                          <a:cs typeface="Open Sans Light" panose="020B0306030504020204" pitchFamily="34" charset="0"/>
                        </a:rPr>
                        <a:t>We never want our customers to feel like their challenges are too small or behind-the-scenes. We’re focused on every outcome—both surgical and operational.</a:t>
                      </a:r>
                    </a:p>
                  </a:txBody>
                  <a:tcPr marL="365760" marR="365760" marT="3657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57468891"/>
                  </a:ext>
                </a:extLst>
              </a:tr>
            </a:tbl>
          </a:graphicData>
        </a:graphic>
      </p:graphicFrame>
    </p:spTree>
    <p:extLst>
      <p:ext uri="{BB962C8B-B14F-4D97-AF65-F5344CB8AC3E}">
        <p14:creationId xmlns:p14="http://schemas.microsoft.com/office/powerpoint/2010/main" val="92933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41"/>
          <p:cNvSpPr txBox="1">
            <a:spLocks noGrp="1"/>
          </p:cNvSpPr>
          <p:nvPr>
            <p:ph type="body" idx="2"/>
          </p:nvPr>
        </p:nvSpPr>
        <p:spPr>
          <a:xfrm>
            <a:off x="1055893" y="3140075"/>
            <a:ext cx="7924800" cy="1846659"/>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Brand profile</a:t>
            </a:r>
            <a:endParaRPr dirty="0"/>
          </a:p>
        </p:txBody>
      </p:sp>
      <p:graphicFrame>
        <p:nvGraphicFramePr>
          <p:cNvPr id="2" name="Table 1">
            <a:extLst>
              <a:ext uri="{FF2B5EF4-FFF2-40B4-BE49-F238E27FC236}">
                <a16:creationId xmlns:a16="http://schemas.microsoft.com/office/drawing/2014/main" id="{361E19BF-7F3D-1743-F4FD-A1A82DD3F4DB}"/>
              </a:ext>
            </a:extLst>
          </p:cNvPr>
          <p:cNvGraphicFramePr>
            <a:graphicFrameLocks noGrp="1"/>
          </p:cNvGraphicFramePr>
          <p:nvPr>
            <p:extLst>
              <p:ext uri="{D42A27DB-BD31-4B8C-83A1-F6EECF244321}">
                <p14:modId xmlns:p14="http://schemas.microsoft.com/office/powerpoint/2010/main" val="1480842856"/>
              </p:ext>
            </p:extLst>
          </p:nvPr>
        </p:nvGraphicFramePr>
        <p:xfrm>
          <a:off x="736600" y="2378075"/>
          <a:ext cx="18383251" cy="6705600"/>
        </p:xfrm>
        <a:graphic>
          <a:graphicData uri="http://schemas.openxmlformats.org/drawingml/2006/table">
            <a:tbl>
              <a:tblPr firstRow="1" bandRow="1">
                <a:tableStyleId>{5C22544A-7EE6-4342-B048-85BDC9FD1C3A}</a:tableStyleId>
              </a:tblPr>
              <a:tblGrid>
                <a:gridCol w="3312058">
                  <a:extLst>
                    <a:ext uri="{9D8B030D-6E8A-4147-A177-3AD203B41FA5}">
                      <a16:colId xmlns:a16="http://schemas.microsoft.com/office/drawing/2014/main" val="3161654240"/>
                    </a:ext>
                  </a:extLst>
                </a:gridCol>
                <a:gridCol w="5023731">
                  <a:extLst>
                    <a:ext uri="{9D8B030D-6E8A-4147-A177-3AD203B41FA5}">
                      <a16:colId xmlns:a16="http://schemas.microsoft.com/office/drawing/2014/main" val="2262723354"/>
                    </a:ext>
                  </a:extLst>
                </a:gridCol>
                <a:gridCol w="5023731">
                  <a:extLst>
                    <a:ext uri="{9D8B030D-6E8A-4147-A177-3AD203B41FA5}">
                      <a16:colId xmlns:a16="http://schemas.microsoft.com/office/drawing/2014/main" val="616846946"/>
                    </a:ext>
                  </a:extLst>
                </a:gridCol>
                <a:gridCol w="5023731">
                  <a:extLst>
                    <a:ext uri="{9D8B030D-6E8A-4147-A177-3AD203B41FA5}">
                      <a16:colId xmlns:a16="http://schemas.microsoft.com/office/drawing/2014/main" val="2164667366"/>
                    </a:ext>
                  </a:extLst>
                </a:gridCol>
              </a:tblGrid>
              <a:tr h="1341120">
                <a:tc>
                  <a:txBody>
                    <a:bodyPr/>
                    <a:lstStyle/>
                    <a:p>
                      <a:pPr>
                        <a:lnSpc>
                          <a:spcPct val="130000"/>
                        </a:lnSpc>
                        <a:spcAft>
                          <a:spcPts val="1200"/>
                        </a:spcAft>
                      </a:pPr>
                      <a:r>
                        <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PROPOSITION</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TARGET</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gridSpan="2">
                  <a:txBody>
                    <a:bodyPr/>
                    <a:lstStyle/>
                    <a:p>
                      <a:pPr>
                        <a:lnSpc>
                          <a:spcPct val="130000"/>
                        </a:lnSpc>
                        <a:spcAft>
                          <a:spcPts val="1200"/>
                        </a:spcAft>
                      </a:pPr>
                      <a:r>
                        <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Performance-minded surgical practice stakeholders who strive to maximize their business’ performance and value.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57468891"/>
                  </a:ext>
                </a:extLst>
              </a:tr>
              <a:tr h="1341120">
                <a:tc>
                  <a:txBody>
                    <a:bodyPr/>
                    <a:lstStyle/>
                    <a:p>
                      <a:pPr>
                        <a:lnSpc>
                          <a:spcPct val="130000"/>
                        </a:lnSpc>
                        <a:spcAft>
                          <a:spcPts val="1200"/>
                        </a:spcAft>
                      </a:pPr>
                      <a:endPar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FUNCTIONAL PROMISE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gridSpan="2">
                  <a:txBody>
                    <a:bodyPr/>
                    <a:lstStyle/>
                    <a:p>
                      <a:pPr>
                        <a:lnSpc>
                          <a:spcPct val="130000"/>
                        </a:lnSpc>
                        <a:spcAft>
                          <a:spcPts val="1200"/>
                        </a:spcAft>
                      </a:pPr>
                      <a:r>
                        <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Complete partnership for surgical &amp; operational digitization</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4045986253"/>
                  </a:ext>
                </a:extLst>
              </a:tr>
              <a:tr h="1341120">
                <a:tc>
                  <a:txBody>
                    <a:bodyPr/>
                    <a:lstStyle/>
                    <a:p>
                      <a:pPr>
                        <a:lnSpc>
                          <a:spcPct val="130000"/>
                        </a:lnSpc>
                        <a:spcAft>
                          <a:spcPts val="1200"/>
                        </a:spcAft>
                      </a:pPr>
                      <a:endPar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EMOTIONAL PROMISE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gridSpan="2">
                  <a:txBody>
                    <a:bodyPr/>
                    <a:lstStyle/>
                    <a:p>
                      <a:pPr>
                        <a:lnSpc>
                          <a:spcPct val="130000"/>
                        </a:lnSpc>
                        <a:spcAft>
                          <a:spcPts val="1200"/>
                        </a:spcAft>
                      </a:pPr>
                      <a:r>
                        <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Proud to deliver the ultimate surgical experience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546970069"/>
                  </a:ext>
                </a:extLst>
              </a:tr>
              <a:tr h="1341120">
                <a:tc>
                  <a:txBody>
                    <a:bodyPr/>
                    <a:lstStyle/>
                    <a:p>
                      <a:pPr>
                        <a:lnSpc>
                          <a:spcPct val="130000"/>
                        </a:lnSpc>
                        <a:spcAft>
                          <a:spcPts val="1200"/>
                        </a:spcAft>
                      </a:pPr>
                      <a:endPar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BRAND PROMISE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gridSpan="2">
                  <a:txBody>
                    <a:bodyPr/>
                    <a:lstStyle/>
                    <a:p>
                      <a:pPr>
                        <a:lnSpc>
                          <a:spcPct val="130000"/>
                        </a:lnSpc>
                        <a:spcAft>
                          <a:spcPts val="1200"/>
                        </a:spcAft>
                      </a:pPr>
                      <a:r>
                        <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The digital foundation of Complete, Connected Care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646263709"/>
                  </a:ext>
                </a:extLst>
              </a:tr>
              <a:tr h="1341120">
                <a:tc>
                  <a:txBody>
                    <a:bodyPr/>
                    <a:lstStyle/>
                    <a:p>
                      <a:pPr>
                        <a:lnSpc>
                          <a:spcPct val="130000"/>
                        </a:lnSpc>
                        <a:spcAft>
                          <a:spcPts val="1200"/>
                        </a:spcAft>
                      </a:pPr>
                      <a:r>
                        <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SUPPORT</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15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PERFORMANCE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nSpc>
                          <a:spcPct val="130000"/>
                        </a:lnSpc>
                        <a:spcAft>
                          <a:spcPts val="1200"/>
                        </a:spcAft>
                      </a:pPr>
                      <a:r>
                        <a:rPr lang="en-US" sz="15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VALUES</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nSpc>
                          <a:spcPct val="130000"/>
                        </a:lnSpc>
                        <a:spcAft>
                          <a:spcPts val="1200"/>
                        </a:spcAft>
                      </a:pPr>
                      <a:r>
                        <a:rPr lang="en-US" sz="15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SYMBOLS &amp; ASSOCIATIONS</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99668283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Brand profile</a:t>
            </a:r>
            <a:endParaRPr dirty="0"/>
          </a:p>
        </p:txBody>
      </p:sp>
      <p:graphicFrame>
        <p:nvGraphicFramePr>
          <p:cNvPr id="2" name="Table 1">
            <a:extLst>
              <a:ext uri="{FF2B5EF4-FFF2-40B4-BE49-F238E27FC236}">
                <a16:creationId xmlns:a16="http://schemas.microsoft.com/office/drawing/2014/main" id="{361E19BF-7F3D-1743-F4FD-A1A82DD3F4DB}"/>
              </a:ext>
            </a:extLst>
          </p:cNvPr>
          <p:cNvGraphicFramePr>
            <a:graphicFrameLocks noGrp="1"/>
          </p:cNvGraphicFramePr>
          <p:nvPr>
            <p:extLst>
              <p:ext uri="{D42A27DB-BD31-4B8C-83A1-F6EECF244321}">
                <p14:modId xmlns:p14="http://schemas.microsoft.com/office/powerpoint/2010/main" val="1425037533"/>
              </p:ext>
            </p:extLst>
          </p:nvPr>
        </p:nvGraphicFramePr>
        <p:xfrm>
          <a:off x="736600" y="2378075"/>
          <a:ext cx="18383251" cy="6661841"/>
        </p:xfrm>
        <a:graphic>
          <a:graphicData uri="http://schemas.openxmlformats.org/drawingml/2006/table">
            <a:tbl>
              <a:tblPr firstRow="1" bandRow="1">
                <a:tableStyleId>{5C22544A-7EE6-4342-B048-85BDC9FD1C3A}</a:tableStyleId>
              </a:tblPr>
              <a:tblGrid>
                <a:gridCol w="3312058">
                  <a:extLst>
                    <a:ext uri="{9D8B030D-6E8A-4147-A177-3AD203B41FA5}">
                      <a16:colId xmlns:a16="http://schemas.microsoft.com/office/drawing/2014/main" val="3161654240"/>
                    </a:ext>
                  </a:extLst>
                </a:gridCol>
                <a:gridCol w="5023731">
                  <a:extLst>
                    <a:ext uri="{9D8B030D-6E8A-4147-A177-3AD203B41FA5}">
                      <a16:colId xmlns:a16="http://schemas.microsoft.com/office/drawing/2014/main" val="2262723354"/>
                    </a:ext>
                  </a:extLst>
                </a:gridCol>
                <a:gridCol w="5023731">
                  <a:extLst>
                    <a:ext uri="{9D8B030D-6E8A-4147-A177-3AD203B41FA5}">
                      <a16:colId xmlns:a16="http://schemas.microsoft.com/office/drawing/2014/main" val="616846946"/>
                    </a:ext>
                  </a:extLst>
                </a:gridCol>
                <a:gridCol w="5023731">
                  <a:extLst>
                    <a:ext uri="{9D8B030D-6E8A-4147-A177-3AD203B41FA5}">
                      <a16:colId xmlns:a16="http://schemas.microsoft.com/office/drawing/2014/main" val="2164667366"/>
                    </a:ext>
                  </a:extLst>
                </a:gridCol>
              </a:tblGrid>
              <a:tr h="662781">
                <a:tc>
                  <a:txBody>
                    <a:bodyPr/>
                    <a:lstStyle/>
                    <a:p>
                      <a:pPr>
                        <a:lnSpc>
                          <a:spcPct val="130000"/>
                        </a:lnSpc>
                        <a:spcAft>
                          <a:spcPts val="1200"/>
                        </a:spcAft>
                      </a:pPr>
                      <a:r>
                        <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PROPOSITION</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15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TARGET</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gridSpan="2">
                  <a:txBody>
                    <a:bodyPr/>
                    <a:lstStyle/>
                    <a:p>
                      <a:pPr>
                        <a:lnSpc>
                          <a:spcPct val="130000"/>
                        </a:lnSpc>
                        <a:spcAft>
                          <a:spcPts val="1200"/>
                        </a:spcAft>
                      </a:pPr>
                      <a:r>
                        <a:rPr lang="en-US" sz="15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Performance-minded practice stakeholders who strive to maximize their business’ performance and value.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57468891"/>
                  </a:ext>
                </a:extLst>
              </a:tr>
              <a:tr h="662781">
                <a:tc>
                  <a:txBody>
                    <a:bodyPr/>
                    <a:lstStyle/>
                    <a:p>
                      <a:pPr>
                        <a:lnSpc>
                          <a:spcPct val="130000"/>
                        </a:lnSpc>
                        <a:spcAft>
                          <a:spcPts val="1200"/>
                        </a:spcAft>
                      </a:pPr>
                      <a:endPar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15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FUNCTIONAL PROMISE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gridSpan="2">
                  <a:txBody>
                    <a:bodyPr/>
                    <a:lstStyle/>
                    <a:p>
                      <a:pPr>
                        <a:lnSpc>
                          <a:spcPct val="130000"/>
                        </a:lnSpc>
                        <a:spcAft>
                          <a:spcPts val="1200"/>
                        </a:spcAft>
                      </a:pPr>
                      <a:r>
                        <a:rPr lang="en-US" sz="15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Complete partnership for surgical &amp; operational digitization</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4045986253"/>
                  </a:ext>
                </a:extLst>
              </a:tr>
              <a:tr h="662781">
                <a:tc>
                  <a:txBody>
                    <a:bodyPr/>
                    <a:lstStyle/>
                    <a:p>
                      <a:pPr>
                        <a:lnSpc>
                          <a:spcPct val="130000"/>
                        </a:lnSpc>
                        <a:spcAft>
                          <a:spcPts val="1200"/>
                        </a:spcAft>
                      </a:pPr>
                      <a:endPar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15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EMOTIONAL PROMISE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gridSpan="2">
                  <a:txBody>
                    <a:bodyPr/>
                    <a:lstStyle/>
                    <a:p>
                      <a:pPr>
                        <a:lnSpc>
                          <a:spcPct val="130000"/>
                        </a:lnSpc>
                        <a:spcAft>
                          <a:spcPts val="1200"/>
                        </a:spcAft>
                      </a:pPr>
                      <a:r>
                        <a:rPr lang="en-US" sz="15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Proud to deliver the ultimate surgical experience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546970069"/>
                  </a:ext>
                </a:extLst>
              </a:tr>
              <a:tr h="662781">
                <a:tc>
                  <a:txBody>
                    <a:bodyPr/>
                    <a:lstStyle/>
                    <a:p>
                      <a:pPr>
                        <a:lnSpc>
                          <a:spcPct val="130000"/>
                        </a:lnSpc>
                        <a:spcAft>
                          <a:spcPts val="1200"/>
                        </a:spcAft>
                      </a:pPr>
                      <a:endPar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15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BRAND PROMISE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gridSpan="2">
                  <a:txBody>
                    <a:bodyPr/>
                    <a:lstStyle/>
                    <a:p>
                      <a:pPr>
                        <a:lnSpc>
                          <a:spcPct val="130000"/>
                        </a:lnSpc>
                        <a:spcAft>
                          <a:spcPts val="1200"/>
                        </a:spcAft>
                      </a:pPr>
                      <a:r>
                        <a:rPr lang="en-US" sz="15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The digital foundation of Complete, Connected Care</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646263709"/>
                  </a:ext>
                </a:extLst>
              </a:tr>
              <a:tr h="4010717">
                <a:tc>
                  <a:txBody>
                    <a:bodyPr/>
                    <a:lstStyle/>
                    <a:p>
                      <a:pPr>
                        <a:lnSpc>
                          <a:spcPct val="130000"/>
                        </a:lnSpc>
                        <a:spcAft>
                          <a:spcPts val="1200"/>
                        </a:spcAft>
                      </a:pPr>
                      <a:r>
                        <a:rPr lang="en-US" sz="2300" b="0" i="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SUPPORT</a:t>
                      </a:r>
                    </a:p>
                  </a:txBody>
                  <a:tcPr marL="365760" marR="36576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nSpc>
                          <a:spcPct val="130000"/>
                        </a:lnSpc>
                        <a:spcAft>
                          <a:spcPts val="1200"/>
                        </a:spcAft>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PERFORMANCE</a:t>
                      </a:r>
                    </a:p>
                    <a:p>
                      <a:pPr marL="342900" indent="-342900">
                        <a:lnSpc>
                          <a:spcPct val="130000"/>
                        </a:lnSpc>
                        <a:spcAft>
                          <a:spcPts val="1200"/>
                        </a:spcAft>
                        <a:buClr>
                          <a:schemeClr val="bg1"/>
                        </a:buClr>
                        <a:buFont typeface="Arial" panose="020B0604020202020204" pitchFamily="34" charset="0"/>
                        <a:buChar char="•"/>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Best-in-segment portfolio of digital solutions</a:t>
                      </a:r>
                    </a:p>
                    <a:p>
                      <a:pPr marL="342900" indent="-342900">
                        <a:lnSpc>
                          <a:spcPct val="130000"/>
                        </a:lnSpc>
                        <a:spcAft>
                          <a:spcPts val="1200"/>
                        </a:spcAft>
                        <a:buClr>
                          <a:schemeClr val="bg1"/>
                        </a:buClr>
                        <a:buFont typeface="Arial" panose="020B0604020202020204" pitchFamily="34" charset="0"/>
                        <a:buChar char="•"/>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Integrated platform functionality</a:t>
                      </a:r>
                    </a:p>
                    <a:p>
                      <a:pPr marL="342900" indent="-342900">
                        <a:lnSpc>
                          <a:spcPct val="130000"/>
                        </a:lnSpc>
                        <a:spcAft>
                          <a:spcPts val="1200"/>
                        </a:spcAft>
                        <a:buClr>
                          <a:schemeClr val="bg1"/>
                        </a:buClr>
                        <a:buFont typeface="Arial" panose="020B0604020202020204" pitchFamily="34" charset="0"/>
                        <a:buChar char="•"/>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Cloud-based connectivity</a:t>
                      </a:r>
                    </a:p>
                  </a:txBody>
                  <a:tcPr marL="365760" marR="365760" marT="3657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nSpc>
                          <a:spcPct val="130000"/>
                        </a:lnSpc>
                        <a:spcAft>
                          <a:spcPts val="1200"/>
                        </a:spcAft>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VALUES</a:t>
                      </a:r>
                    </a:p>
                    <a:p>
                      <a:pPr marL="342900" indent="-342900">
                        <a:lnSpc>
                          <a:spcPct val="130000"/>
                        </a:lnSpc>
                        <a:spcAft>
                          <a:spcPts val="1200"/>
                        </a:spcAft>
                        <a:buClr>
                          <a:schemeClr val="bg1"/>
                        </a:buClr>
                        <a:buFont typeface="Arial" panose="020B0604020202020204" pitchFamily="34" charset="0"/>
                        <a:buChar char="•"/>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Innovation and continuous improvement</a:t>
                      </a:r>
                    </a:p>
                    <a:p>
                      <a:pPr marL="342900" indent="-342900">
                        <a:lnSpc>
                          <a:spcPct val="130000"/>
                        </a:lnSpc>
                        <a:spcAft>
                          <a:spcPts val="1200"/>
                        </a:spcAft>
                        <a:buClr>
                          <a:schemeClr val="bg1"/>
                        </a:buClr>
                        <a:buFont typeface="Arial" panose="020B0604020202020204" pitchFamily="34" charset="0"/>
                        <a:buChar char="•"/>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Efficiency</a:t>
                      </a:r>
                    </a:p>
                    <a:p>
                      <a:pPr marL="342900" indent="-342900">
                        <a:lnSpc>
                          <a:spcPct val="130000"/>
                        </a:lnSpc>
                        <a:spcAft>
                          <a:spcPts val="1200"/>
                        </a:spcAft>
                        <a:buClr>
                          <a:schemeClr val="bg1"/>
                        </a:buClr>
                        <a:buFont typeface="Arial" panose="020B0604020202020204" pitchFamily="34" charset="0"/>
                        <a:buChar char="•"/>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Precision</a:t>
                      </a:r>
                    </a:p>
                    <a:p>
                      <a:pPr marL="342900" indent="-342900">
                        <a:lnSpc>
                          <a:spcPct val="130000"/>
                        </a:lnSpc>
                        <a:spcAft>
                          <a:spcPts val="1200"/>
                        </a:spcAft>
                        <a:buClr>
                          <a:schemeClr val="bg1"/>
                        </a:buClr>
                        <a:buFont typeface="Arial" panose="020B0604020202020204" pitchFamily="34" charset="0"/>
                        <a:buChar char="•"/>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Continuity</a:t>
                      </a:r>
                    </a:p>
                  </a:txBody>
                  <a:tcPr marL="365760" marR="365760" marT="3657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nSpc>
                          <a:spcPct val="130000"/>
                        </a:lnSpc>
                        <a:spcAft>
                          <a:spcPts val="1200"/>
                        </a:spcAft>
                      </a:pPr>
                      <a:r>
                        <a:rPr lang="en-US" sz="23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SYMBOLS &amp; ASSOCIATIONS</a:t>
                      </a:r>
                    </a:p>
                  </a:txBody>
                  <a:tcPr marL="365760" marR="365760" marT="36576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996682832"/>
                  </a:ext>
                </a:extLst>
              </a:tr>
            </a:tbl>
          </a:graphicData>
        </a:graphic>
      </p:graphicFrame>
    </p:spTree>
    <p:extLst>
      <p:ext uri="{BB962C8B-B14F-4D97-AF65-F5344CB8AC3E}">
        <p14:creationId xmlns:p14="http://schemas.microsoft.com/office/powerpoint/2010/main" val="419297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Brand story: Our tension with our target</a:t>
            </a:r>
            <a:endParaRPr dirty="0"/>
          </a:p>
        </p:txBody>
      </p:sp>
      <p:sp>
        <p:nvSpPr>
          <p:cNvPr id="2" name="TextBox 1">
            <a:extLst>
              <a:ext uri="{FF2B5EF4-FFF2-40B4-BE49-F238E27FC236}">
                <a16:creationId xmlns:a16="http://schemas.microsoft.com/office/drawing/2014/main" id="{60BF06B2-DAF4-BA65-9CF5-9085D0BFC96E}"/>
              </a:ext>
            </a:extLst>
          </p:cNvPr>
          <p:cNvSpPr txBox="1"/>
          <p:nvPr/>
        </p:nvSpPr>
        <p:spPr>
          <a:xfrm>
            <a:off x="964198" y="2305886"/>
            <a:ext cx="12574002" cy="1138773"/>
          </a:xfrm>
          <a:prstGeom prst="rect">
            <a:avLst/>
          </a:prstGeom>
          <a:noFill/>
        </p:spPr>
        <p:txBody>
          <a:bodyPr wrap="square" rtlCol="0">
            <a:spAutoFit/>
          </a:bodyPr>
          <a:lstStyle/>
          <a:p>
            <a:r>
              <a:rPr lang="en-US" sz="34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Surgical eye care practices face growing pressure to digitize—</a:t>
            </a:r>
            <a:r>
              <a:rPr lang="en-US" sz="3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but still get fragmented support for their efforts</a:t>
            </a:r>
            <a:r>
              <a:rPr lang="en-US" sz="34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34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33270ED6-B5B0-7A3E-FE20-159A6AB8D12D}"/>
              </a:ext>
            </a:extLst>
          </p:cNvPr>
          <p:cNvSpPr txBox="1"/>
          <p:nvPr/>
        </p:nvSpPr>
        <p:spPr>
          <a:xfrm>
            <a:off x="1060451" y="3657388"/>
            <a:ext cx="7987296" cy="4962449"/>
          </a:xfrm>
          <a:prstGeom prst="rect">
            <a:avLst/>
          </a:prstGeom>
          <a:noFill/>
        </p:spPr>
        <p:txBody>
          <a:bodyPr wrap="square" rtlCol="0">
            <a:spAutoFit/>
          </a:bodyPr>
          <a:lstStyle/>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From downward reimbursement pressure, to staff shortages, surging demand, and private equity ownership, surgical eye care practices need to deliver exceptional outcomes more efficiently than ever. And today, that means adopting digital technology across their businesses.</a:t>
            </a:r>
          </a:p>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But all too often, they still struggle to find partners who can offer truly holistic support for that evolution. </a:t>
            </a:r>
          </a:p>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One partner may offer a superb planner. Another may have an eCommerce platform. Others may offer point solutions for specific teams or processes. </a:t>
            </a:r>
          </a:p>
        </p:txBody>
      </p:sp>
      <p:sp>
        <p:nvSpPr>
          <p:cNvPr id="4" name="TextBox 3">
            <a:extLst>
              <a:ext uri="{FF2B5EF4-FFF2-40B4-BE49-F238E27FC236}">
                <a16:creationId xmlns:a16="http://schemas.microsoft.com/office/drawing/2014/main" id="{D72AB18F-D12C-099F-A8E5-421D3918719B}"/>
              </a:ext>
            </a:extLst>
          </p:cNvPr>
          <p:cNvSpPr txBox="1"/>
          <p:nvPr/>
        </p:nvSpPr>
        <p:spPr>
          <a:xfrm>
            <a:off x="10852150" y="3657388"/>
            <a:ext cx="8267700" cy="4962449"/>
          </a:xfrm>
          <a:prstGeom prst="rect">
            <a:avLst/>
          </a:prstGeom>
          <a:noFill/>
        </p:spPr>
        <p:txBody>
          <a:bodyPr wrap="square" rtlCol="0">
            <a:spAutoFit/>
          </a:bodyPr>
          <a:lstStyle/>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But where are the solutions that connect and integrate the whole surgical experience, from clinic, to OR, to outcome?</a:t>
            </a:r>
          </a:p>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Sadly, most practices must still piece together a digital toolkit that meets their needs. And all too often, this approach creates gaps that lead to fragmented workflows, disconnected data, and partial solutions. In other words: Nothing like the efficiency those practices need.</a:t>
            </a:r>
          </a:p>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It’s a frustrating reality for everyone—from surgeons struggling to gather planning data, to staff dealing with operational blind spots, to patients triplicating paper forms. </a:t>
            </a:r>
          </a:p>
        </p:txBody>
      </p:sp>
    </p:spTree>
    <p:extLst>
      <p:ext uri="{BB962C8B-B14F-4D97-AF65-F5344CB8AC3E}">
        <p14:creationId xmlns:p14="http://schemas.microsoft.com/office/powerpoint/2010/main" val="293862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Brand story: Our resolution</a:t>
            </a:r>
            <a:endParaRPr dirty="0"/>
          </a:p>
        </p:txBody>
      </p:sp>
      <p:sp>
        <p:nvSpPr>
          <p:cNvPr id="7" name="TextBox 6">
            <a:extLst>
              <a:ext uri="{FF2B5EF4-FFF2-40B4-BE49-F238E27FC236}">
                <a16:creationId xmlns:a16="http://schemas.microsoft.com/office/drawing/2014/main" id="{1BE4F70D-6985-4592-A5DE-939A59DD24B6}"/>
              </a:ext>
            </a:extLst>
          </p:cNvPr>
          <p:cNvSpPr txBox="1"/>
          <p:nvPr/>
        </p:nvSpPr>
        <p:spPr>
          <a:xfrm>
            <a:off x="964198" y="2305886"/>
            <a:ext cx="14123402" cy="615553"/>
          </a:xfrm>
          <a:prstGeom prst="rect">
            <a:avLst/>
          </a:prstGeom>
          <a:noFill/>
        </p:spPr>
        <p:txBody>
          <a:bodyPr wrap="square" rtlCol="0">
            <a:spAutoFit/>
          </a:bodyPr>
          <a:lstStyle/>
          <a:p>
            <a:r>
              <a:rPr lang="en-US" sz="34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Complete partnership takes </a:t>
            </a:r>
            <a:r>
              <a:rPr lang="en-US" sz="3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comprehensive digital innovation</a:t>
            </a:r>
            <a:r>
              <a:rPr lang="en-US" sz="34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34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a:extLst>
              <a:ext uri="{FF2B5EF4-FFF2-40B4-BE49-F238E27FC236}">
                <a16:creationId xmlns:a16="http://schemas.microsoft.com/office/drawing/2014/main" id="{BA3591C6-E6F7-2666-245B-ED603D98AAA1}"/>
              </a:ext>
            </a:extLst>
          </p:cNvPr>
          <p:cNvSpPr txBox="1"/>
          <p:nvPr/>
        </p:nvSpPr>
        <p:spPr>
          <a:xfrm>
            <a:off x="1060451" y="3682788"/>
            <a:ext cx="7987296" cy="4348434"/>
          </a:xfrm>
          <a:prstGeom prst="rect">
            <a:avLst/>
          </a:prstGeom>
          <a:noFill/>
        </p:spPr>
        <p:txBody>
          <a:bodyPr wrap="square" rtlCol="0">
            <a:spAutoFit/>
          </a:bodyPr>
          <a:lstStyle/>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For our customers to deliver the ultimate in care, they need solutions that surround and support every part of their practice—from the clinic, to the stockroom, to the OR. And for today’s eye care businesses, that takes seamless digital integration of care delivery.</a:t>
            </a:r>
          </a:p>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With the Alcon Vision Suite, that end-to-end digital experience is powered by </a:t>
            </a:r>
            <a:r>
              <a:rPr lang="en-US" sz="2300" b="1" dirty="0">
                <a:latin typeface="Open Sans" panose="020B0606030504020204" pitchFamily="34" charset="0"/>
                <a:ea typeface="Open Sans" panose="020B0606030504020204" pitchFamily="34" charset="0"/>
                <a:cs typeface="Open Sans" panose="020B0606030504020204" pitchFamily="34" charset="0"/>
              </a:rPr>
              <a:t>Adi</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a groundbreaking platform of solutions to help power practices, drive efficiency, and enhance patient engagement. </a:t>
            </a:r>
          </a:p>
        </p:txBody>
      </p:sp>
      <p:sp>
        <p:nvSpPr>
          <p:cNvPr id="12" name="TextBox 11">
            <a:extLst>
              <a:ext uri="{FF2B5EF4-FFF2-40B4-BE49-F238E27FC236}">
                <a16:creationId xmlns:a16="http://schemas.microsoft.com/office/drawing/2014/main" id="{C3599C77-D116-67C2-FEC8-BFE58D1F2AE2}"/>
              </a:ext>
            </a:extLst>
          </p:cNvPr>
          <p:cNvSpPr txBox="1"/>
          <p:nvPr/>
        </p:nvSpPr>
        <p:spPr>
          <a:xfrm>
            <a:off x="10852150" y="3682788"/>
            <a:ext cx="8070850" cy="4348498"/>
          </a:xfrm>
          <a:prstGeom prst="rect">
            <a:avLst/>
          </a:prstGeom>
          <a:noFill/>
        </p:spPr>
        <p:txBody>
          <a:bodyPr wrap="square" rtlCol="0">
            <a:spAutoFit/>
          </a:bodyPr>
          <a:lstStyle/>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Together with the best-in-class technologies and services provided by the Alcon Vision Suite, Adi completes both our portfolio of market-leading products and the unrivaled partnership we offer our customers. And it connects the surgical experience from the first exam to the refractive outcome, enabling a new level of performance at every step.</a:t>
            </a:r>
          </a:p>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That’s our promise to our customers: With Adi powering their practices, they won’t just help people </a:t>
            </a:r>
            <a:r>
              <a:rPr lang="en-US" sz="2300" i="1" dirty="0">
                <a:latin typeface="Open Sans Light" panose="020B0306030504020204" pitchFamily="34" charset="0"/>
                <a:ea typeface="Open Sans Light" panose="020B0306030504020204" pitchFamily="34" charset="0"/>
                <a:cs typeface="Open Sans Light" panose="020B0306030504020204" pitchFamily="34" charset="0"/>
              </a:rPr>
              <a:t>see</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brilliantly—they’ll see their businesses</a:t>
            </a:r>
            <a:r>
              <a:rPr lang="en-US" sz="2300" i="1" dirty="0">
                <a:latin typeface="Open Sans Light" panose="020B0306030504020204" pitchFamily="34" charset="0"/>
                <a:ea typeface="Open Sans Light" panose="020B0306030504020204" pitchFamily="34" charset="0"/>
                <a:cs typeface="Open Sans Light" panose="020B0306030504020204" pitchFamily="34" charset="0"/>
              </a:rPr>
              <a:t> run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brilliantly too.</a:t>
            </a:r>
          </a:p>
        </p:txBody>
      </p:sp>
    </p:spTree>
    <p:extLst>
      <p:ext uri="{BB962C8B-B14F-4D97-AF65-F5344CB8AC3E}">
        <p14:creationId xmlns:p14="http://schemas.microsoft.com/office/powerpoint/2010/main" val="2705279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7" name="Rectangle 16">
            <a:extLst>
              <a:ext uri="{FF2B5EF4-FFF2-40B4-BE49-F238E27FC236}">
                <a16:creationId xmlns:a16="http://schemas.microsoft.com/office/drawing/2014/main" id="{98633965-7D7D-96DA-7A9A-65DFCB493F59}"/>
              </a:ext>
            </a:extLst>
          </p:cNvPr>
          <p:cNvSpPr/>
          <p:nvPr/>
        </p:nvSpPr>
        <p:spPr>
          <a:xfrm>
            <a:off x="1060450" y="3306512"/>
            <a:ext cx="18059400" cy="5715000"/>
          </a:xfrm>
          <a:prstGeom prst="rect">
            <a:avLst/>
          </a:prstGeom>
          <a:gradFill>
            <a:gsLst>
              <a:gs pos="0">
                <a:schemeClr val="accent1"/>
              </a:gs>
              <a:gs pos="100000">
                <a:schemeClr val="accent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Brand promise</a:t>
            </a:r>
            <a:endParaRPr dirty="0"/>
          </a:p>
        </p:txBody>
      </p:sp>
      <p:grpSp>
        <p:nvGrpSpPr>
          <p:cNvPr id="18" name="Group 17">
            <a:extLst>
              <a:ext uri="{FF2B5EF4-FFF2-40B4-BE49-F238E27FC236}">
                <a16:creationId xmlns:a16="http://schemas.microsoft.com/office/drawing/2014/main" id="{E32A053D-1587-3699-7A55-2C797831A7C1}"/>
              </a:ext>
            </a:extLst>
          </p:cNvPr>
          <p:cNvGrpSpPr/>
          <p:nvPr/>
        </p:nvGrpSpPr>
        <p:grpSpPr>
          <a:xfrm>
            <a:off x="10394950" y="4110910"/>
            <a:ext cx="8054640" cy="4230530"/>
            <a:chOff x="10852150" y="4112691"/>
            <a:chExt cx="8054640" cy="4230530"/>
          </a:xfrm>
        </p:grpSpPr>
        <p:sp>
          <p:nvSpPr>
            <p:cNvPr id="6" name="TextBox 5">
              <a:extLst>
                <a:ext uri="{FF2B5EF4-FFF2-40B4-BE49-F238E27FC236}">
                  <a16:creationId xmlns:a16="http://schemas.microsoft.com/office/drawing/2014/main" id="{89D364A7-4979-AA92-3519-489CD9E556A2}"/>
                </a:ext>
              </a:extLst>
            </p:cNvPr>
            <p:cNvSpPr txBox="1"/>
            <p:nvPr/>
          </p:nvSpPr>
          <p:spPr>
            <a:xfrm>
              <a:off x="10852150" y="4112691"/>
              <a:ext cx="6519444" cy="615553"/>
            </a:xfrm>
            <a:prstGeom prst="rect">
              <a:avLst/>
            </a:prstGeom>
            <a:noFill/>
          </p:spPr>
          <p:txBody>
            <a:bodyPr wrap="square" rtlCol="0">
              <a:spAutoFit/>
            </a:bodyPr>
            <a:lstStyle/>
            <a:p>
              <a:r>
                <a:rPr lang="en-US" sz="34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The Adi platform is the</a:t>
              </a:r>
              <a:endParaRPr lang="en-US" sz="3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1622CA14-E558-245B-AE48-2A8574A9BBEB}"/>
                </a:ext>
              </a:extLst>
            </p:cNvPr>
            <p:cNvSpPr txBox="1"/>
            <p:nvPr/>
          </p:nvSpPr>
          <p:spPr>
            <a:xfrm>
              <a:off x="10852150" y="4788402"/>
              <a:ext cx="8054640" cy="3554819"/>
            </a:xfrm>
            <a:prstGeom prst="rect">
              <a:avLst/>
            </a:prstGeom>
            <a:noFill/>
          </p:spPr>
          <p:txBody>
            <a:bodyPr wrap="square" rtlCol="0">
              <a:spAutoFit/>
            </a:bodyPr>
            <a:lstStyle/>
            <a:p>
              <a:r>
                <a:rPr lang="en-US" sz="75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Digital foundation of </a:t>
              </a:r>
              <a:r>
                <a:rPr lang="en-US" sz="75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Complete, Connected Care</a:t>
              </a:r>
            </a:p>
          </p:txBody>
        </p:sp>
      </p:grpSp>
    </p:spTree>
    <p:extLst>
      <p:ext uri="{BB962C8B-B14F-4D97-AF65-F5344CB8AC3E}">
        <p14:creationId xmlns:p14="http://schemas.microsoft.com/office/powerpoint/2010/main" val="180359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Brand promise (cont.)</a:t>
            </a:r>
            <a:endParaRPr dirty="0"/>
          </a:p>
        </p:txBody>
      </p:sp>
      <p:sp>
        <p:nvSpPr>
          <p:cNvPr id="6" name="TextBox 5">
            <a:extLst>
              <a:ext uri="{FF2B5EF4-FFF2-40B4-BE49-F238E27FC236}">
                <a16:creationId xmlns:a16="http://schemas.microsoft.com/office/drawing/2014/main" id="{89D364A7-4979-AA92-3519-489CD9E556A2}"/>
              </a:ext>
            </a:extLst>
          </p:cNvPr>
          <p:cNvSpPr txBox="1"/>
          <p:nvPr/>
        </p:nvSpPr>
        <p:spPr>
          <a:xfrm>
            <a:off x="964198" y="2305886"/>
            <a:ext cx="9062096" cy="615553"/>
          </a:xfrm>
          <a:prstGeom prst="rect">
            <a:avLst/>
          </a:prstGeom>
          <a:noFill/>
        </p:spPr>
        <p:txBody>
          <a:bodyPr wrap="none" rtlCol="0">
            <a:spAutoFit/>
          </a:bodyPr>
          <a:lstStyle/>
          <a:p>
            <a:r>
              <a:rPr lang="en-US" sz="3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Complete</a:t>
            </a:r>
            <a:r>
              <a:rPr lang="en-US" sz="34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 Connected Care … enabled by Adi</a:t>
            </a:r>
          </a:p>
        </p:txBody>
      </p:sp>
      <p:sp>
        <p:nvSpPr>
          <p:cNvPr id="7" name="TextBox 6">
            <a:extLst>
              <a:ext uri="{FF2B5EF4-FFF2-40B4-BE49-F238E27FC236}">
                <a16:creationId xmlns:a16="http://schemas.microsoft.com/office/drawing/2014/main" id="{D4B7FCFC-FE99-C770-30BC-7F03C11BF7C8}"/>
              </a:ext>
            </a:extLst>
          </p:cNvPr>
          <p:cNvSpPr txBox="1"/>
          <p:nvPr/>
        </p:nvSpPr>
        <p:spPr>
          <a:xfrm>
            <a:off x="1060450" y="3244349"/>
            <a:ext cx="10321424" cy="5576463"/>
          </a:xfrm>
          <a:prstGeom prst="rect">
            <a:avLst/>
          </a:prstGeom>
          <a:noFill/>
        </p:spPr>
        <p:txBody>
          <a:bodyPr wrap="square" rtlCol="0">
            <a:spAutoFit/>
          </a:bodyPr>
          <a:lstStyle/>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For surgical eye care practices, Adi provides the comprehensive, customizable, cloud-based platform they need to optimize and grow their business. It offers a full suite of surgical and operational solutions that supports stakeholders at every step of a patient’s case:</a:t>
            </a:r>
          </a:p>
          <a:p>
            <a:pPr marL="342900" indent="-342900">
              <a:lnSpc>
                <a:spcPct val="130000"/>
              </a:lnSpc>
              <a:spcAft>
                <a:spcPts val="1200"/>
              </a:spcAft>
              <a:buClr>
                <a:schemeClr val="accent5"/>
              </a:buClr>
              <a:buFont typeface="Arial" panose="020B0604020202020204" pitchFamily="34" charset="0"/>
              <a:buChar char="•"/>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Eye care professionals are empowered to solve their practice’s biggest and broadest challenges while providing more efficient, connected and comprehensive care. </a:t>
            </a:r>
          </a:p>
          <a:p>
            <a:pPr marL="342900" indent="-342900">
              <a:lnSpc>
                <a:spcPct val="130000"/>
              </a:lnSpc>
              <a:spcAft>
                <a:spcPts val="1200"/>
              </a:spcAft>
              <a:buClr>
                <a:schemeClr val="accent5"/>
              </a:buClr>
              <a:buFont typeface="Arial" panose="020B0604020202020204" pitchFamily="34" charset="0"/>
              <a:buChar char="•"/>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Administrative staff can dramatically streamline workflows, increasing both individual and team productivity and overall practice efficiency.  </a:t>
            </a:r>
          </a:p>
          <a:p>
            <a:pPr marL="342900" indent="-342900">
              <a:lnSpc>
                <a:spcPct val="130000"/>
              </a:lnSpc>
              <a:spcAft>
                <a:spcPts val="1200"/>
              </a:spcAft>
              <a:buClr>
                <a:schemeClr val="accent5"/>
              </a:buClr>
              <a:buFont typeface="Arial" panose="020B0604020202020204" pitchFamily="34" charset="0"/>
              <a:buChar char="•"/>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Patients benefit from a more cohesive experience from start to finish, resulting in greater levels of clarity and comfort with procedures.  </a:t>
            </a:r>
          </a:p>
        </p:txBody>
      </p:sp>
      <p:grpSp>
        <p:nvGrpSpPr>
          <p:cNvPr id="8" name="Group 7">
            <a:extLst>
              <a:ext uri="{FF2B5EF4-FFF2-40B4-BE49-F238E27FC236}">
                <a16:creationId xmlns:a16="http://schemas.microsoft.com/office/drawing/2014/main" id="{E173895A-9343-DDED-28D3-1E75233BF5A7}"/>
              </a:ext>
            </a:extLst>
          </p:cNvPr>
          <p:cNvGrpSpPr/>
          <p:nvPr/>
        </p:nvGrpSpPr>
        <p:grpSpPr>
          <a:xfrm>
            <a:off x="11974763" y="3368675"/>
            <a:ext cx="7145087" cy="5715000"/>
            <a:chOff x="1060450" y="3368675"/>
            <a:chExt cx="5741403" cy="5715000"/>
          </a:xfrm>
        </p:grpSpPr>
        <p:sp>
          <p:nvSpPr>
            <p:cNvPr id="9" name="Rectangle 8">
              <a:extLst>
                <a:ext uri="{FF2B5EF4-FFF2-40B4-BE49-F238E27FC236}">
                  <a16:creationId xmlns:a16="http://schemas.microsoft.com/office/drawing/2014/main" id="{8A326704-08CF-40D6-C838-219F58571BE7}"/>
                </a:ext>
              </a:extLst>
            </p:cNvPr>
            <p:cNvSpPr/>
            <p:nvPr/>
          </p:nvSpPr>
          <p:spPr>
            <a:xfrm>
              <a:off x="1060450" y="3368675"/>
              <a:ext cx="2693403" cy="571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F1F3F64-ED45-FCE0-C3E2-3D6D10089D09}"/>
                </a:ext>
              </a:extLst>
            </p:cNvPr>
            <p:cNvSpPr/>
            <p:nvPr/>
          </p:nvSpPr>
          <p:spPr>
            <a:xfrm>
              <a:off x="4108450" y="3368675"/>
              <a:ext cx="2693403" cy="571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990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Brand promise (cont.)</a:t>
            </a:r>
            <a:endParaRPr dirty="0"/>
          </a:p>
        </p:txBody>
      </p:sp>
      <p:sp>
        <p:nvSpPr>
          <p:cNvPr id="2" name="TextBox 1">
            <a:extLst>
              <a:ext uri="{FF2B5EF4-FFF2-40B4-BE49-F238E27FC236}">
                <a16:creationId xmlns:a16="http://schemas.microsoft.com/office/drawing/2014/main" id="{586430B6-647F-CBFE-9869-654FB1CBC392}"/>
              </a:ext>
            </a:extLst>
          </p:cNvPr>
          <p:cNvSpPr txBox="1"/>
          <p:nvPr/>
        </p:nvSpPr>
        <p:spPr>
          <a:xfrm>
            <a:off x="964198" y="2305886"/>
            <a:ext cx="9062096" cy="615553"/>
          </a:xfrm>
          <a:prstGeom prst="rect">
            <a:avLst/>
          </a:prstGeom>
          <a:noFill/>
        </p:spPr>
        <p:txBody>
          <a:bodyPr wrap="none" rtlCol="0">
            <a:spAutoFit/>
          </a:bodyPr>
          <a:lstStyle/>
          <a:p>
            <a:r>
              <a:rPr lang="en-US" sz="34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Complete, </a:t>
            </a:r>
            <a:r>
              <a:rPr lang="en-US" sz="3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Connected</a:t>
            </a:r>
            <a:r>
              <a:rPr lang="en-US" sz="34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 Care … enabled by Adi</a:t>
            </a:r>
          </a:p>
        </p:txBody>
      </p:sp>
      <p:sp>
        <p:nvSpPr>
          <p:cNvPr id="3" name="TextBox 2">
            <a:extLst>
              <a:ext uri="{FF2B5EF4-FFF2-40B4-BE49-F238E27FC236}">
                <a16:creationId xmlns:a16="http://schemas.microsoft.com/office/drawing/2014/main" id="{5EBEA1F5-1B9D-72F3-D353-40120522B04D}"/>
              </a:ext>
            </a:extLst>
          </p:cNvPr>
          <p:cNvSpPr txBox="1"/>
          <p:nvPr/>
        </p:nvSpPr>
        <p:spPr>
          <a:xfrm>
            <a:off x="4669926" y="3244349"/>
            <a:ext cx="10070202" cy="5116337"/>
          </a:xfrm>
          <a:prstGeom prst="rect">
            <a:avLst/>
          </a:prstGeom>
          <a:noFill/>
        </p:spPr>
        <p:txBody>
          <a:bodyPr wrap="square" rtlCol="0">
            <a:spAutoFit/>
          </a:bodyPr>
          <a:lstStyle/>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Adi connects people, products and processes across the surgical experience, creating a continuous digital thread from the first consultation, to case logistics, to the OR and outcome. Its cloud-based solutions enable eye care professionals to:</a:t>
            </a:r>
          </a:p>
          <a:p>
            <a:pPr marL="342900" indent="-342900">
              <a:lnSpc>
                <a:spcPct val="130000"/>
              </a:lnSpc>
              <a:spcAft>
                <a:spcPts val="1200"/>
              </a:spcAft>
              <a:buFont typeface="Arial" panose="020B0604020202020204" pitchFamily="34" charset="0"/>
              <a:buChar char="•"/>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Link, integrate, and activate critical data from users’ clinics, supply chain, patient communications, and ORs. </a:t>
            </a:r>
          </a:p>
          <a:p>
            <a:pPr marL="342900" indent="-342900">
              <a:lnSpc>
                <a:spcPct val="130000"/>
              </a:lnSpc>
              <a:spcAft>
                <a:spcPts val="1200"/>
              </a:spcAft>
              <a:buFont typeface="Arial" panose="020B0604020202020204" pitchFamily="34" charset="0"/>
              <a:buChar char="•"/>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Easily access and share key information, products, and insights, anytime, anywhere across the practice.</a:t>
            </a:r>
          </a:p>
          <a:p>
            <a:pPr marL="342900" indent="-342900">
              <a:lnSpc>
                <a:spcPct val="130000"/>
              </a:lnSpc>
              <a:spcAft>
                <a:spcPts val="1200"/>
              </a:spcAft>
              <a:buFont typeface="Arial" panose="020B0604020202020204" pitchFamily="34" charset="0"/>
              <a:buChar char="•"/>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Streamline key steps in the surgical experience for surgeons, practice staff, and patients alike.</a:t>
            </a:r>
          </a:p>
        </p:txBody>
      </p:sp>
      <p:sp>
        <p:nvSpPr>
          <p:cNvPr id="4" name="Rectangle 3">
            <a:extLst>
              <a:ext uri="{FF2B5EF4-FFF2-40B4-BE49-F238E27FC236}">
                <a16:creationId xmlns:a16="http://schemas.microsoft.com/office/drawing/2014/main" id="{5A8D4182-E91D-4155-D40F-1CFB2B847E7E}"/>
              </a:ext>
            </a:extLst>
          </p:cNvPr>
          <p:cNvSpPr/>
          <p:nvPr/>
        </p:nvSpPr>
        <p:spPr>
          <a:xfrm>
            <a:off x="1060450" y="3368675"/>
            <a:ext cx="3351898" cy="571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996DFE-2777-69AE-0663-794FD2A57324}"/>
              </a:ext>
            </a:extLst>
          </p:cNvPr>
          <p:cNvSpPr/>
          <p:nvPr/>
        </p:nvSpPr>
        <p:spPr>
          <a:xfrm>
            <a:off x="15767952" y="3368675"/>
            <a:ext cx="3351898" cy="571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62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1018683" y="839997"/>
            <a:ext cx="17491568" cy="968378"/>
          </a:xfrm>
          <a:prstGeom prst="rect">
            <a:avLst/>
          </a:prstGeom>
          <a:noFill/>
          <a:ln>
            <a:noFill/>
          </a:ln>
        </p:spPr>
        <p:txBody>
          <a:bodyPr spcFirstLastPara="1" wrap="square" lIns="0" tIns="16500" rIns="0" bIns="0" anchor="t" anchorCtr="0">
            <a:noAutofit/>
          </a:bodyPr>
          <a:lstStyle/>
          <a:p>
            <a:pPr marL="0" lvl="0" indent="0" algn="l" rtl="0">
              <a:spcBef>
                <a:spcPts val="0"/>
              </a:spcBef>
              <a:spcAft>
                <a:spcPts val="0"/>
              </a:spcAft>
              <a:buNone/>
            </a:pPr>
            <a:r>
              <a:rPr lang="en-US" b="0" dirty="0">
                <a:solidFill>
                  <a:srgbClr val="0332F1"/>
                </a:solidFill>
                <a:latin typeface="Open Sans Light"/>
                <a:ea typeface="Open Sans Light"/>
                <a:cs typeface="Open Sans Light"/>
                <a:sym typeface="Open Sans Light"/>
              </a:rPr>
              <a:t>Brand promise (cont.)</a:t>
            </a:r>
            <a:endParaRPr dirty="0"/>
          </a:p>
        </p:txBody>
      </p:sp>
      <p:sp>
        <p:nvSpPr>
          <p:cNvPr id="2" name="TextBox 1">
            <a:extLst>
              <a:ext uri="{FF2B5EF4-FFF2-40B4-BE49-F238E27FC236}">
                <a16:creationId xmlns:a16="http://schemas.microsoft.com/office/drawing/2014/main" id="{DDF636F7-937F-24BA-C92D-981F7434D049}"/>
              </a:ext>
            </a:extLst>
          </p:cNvPr>
          <p:cNvSpPr txBox="1"/>
          <p:nvPr/>
        </p:nvSpPr>
        <p:spPr>
          <a:xfrm>
            <a:off x="964198" y="2305886"/>
            <a:ext cx="8951489" cy="615553"/>
          </a:xfrm>
          <a:prstGeom prst="rect">
            <a:avLst/>
          </a:prstGeom>
          <a:noFill/>
        </p:spPr>
        <p:txBody>
          <a:bodyPr wrap="none" rtlCol="0">
            <a:spAutoFit/>
          </a:bodyPr>
          <a:lstStyle/>
          <a:p>
            <a:r>
              <a:rPr lang="en-US" sz="34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Complete, Connected </a:t>
            </a:r>
            <a:r>
              <a:rPr lang="en-US" sz="3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Care</a:t>
            </a:r>
            <a:r>
              <a:rPr lang="en-US" sz="34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 … enabled by Adi</a:t>
            </a:r>
            <a:endParaRPr lang="en-US" sz="34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08609DA-E1F4-744D-7C3B-8638B704E840}"/>
              </a:ext>
            </a:extLst>
          </p:cNvPr>
          <p:cNvSpPr txBox="1"/>
          <p:nvPr/>
        </p:nvSpPr>
        <p:spPr>
          <a:xfrm>
            <a:off x="8592219" y="3244349"/>
            <a:ext cx="9988389" cy="5882701"/>
          </a:xfrm>
          <a:prstGeom prst="rect">
            <a:avLst/>
          </a:prstGeom>
          <a:noFill/>
        </p:spPr>
        <p:txBody>
          <a:bodyPr wrap="square" rtlCol="0">
            <a:spAutoFit/>
          </a:bodyPr>
          <a:lstStyle/>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Like all of the Alcon Vision Suite, the Adi team is committed to providing the exceptional support eye care professionals need to deliver superior care to patients. </a:t>
            </a:r>
          </a:p>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We build strong relationships that help us understand the priorities and challenges of each practice. And we partner closely with users to tailor our solutions and technologies to their specific needs.</a:t>
            </a:r>
          </a:p>
          <a:p>
            <a:pPr>
              <a:lnSpc>
                <a:spcPct val="130000"/>
              </a:lnSpc>
              <a:spcAft>
                <a:spcPts val="1200"/>
              </a:spcAft>
            </a:pPr>
            <a:r>
              <a:rPr lang="en-US" sz="2300" dirty="0">
                <a:latin typeface="Open Sans Light" panose="020B0306030504020204" pitchFamily="34" charset="0"/>
                <a:ea typeface="Open Sans Light" panose="020B0306030504020204" pitchFamily="34" charset="0"/>
                <a:cs typeface="Open Sans Light" panose="020B0306030504020204" pitchFamily="34" charset="0"/>
              </a:rPr>
              <a:t>Behind every Adi solutions stands a global group of digital product specialists, experts in surgical practice operations, and the Alcon Vision Suite team—all with a deep commitment to continual progress. Together, we share one goal for our digital innovation: Empowering eye care professionals to accelerate growth, deliver superior care, and improve patient outcomes.</a:t>
            </a:r>
          </a:p>
        </p:txBody>
      </p:sp>
      <p:grpSp>
        <p:nvGrpSpPr>
          <p:cNvPr id="6" name="Group 5">
            <a:extLst>
              <a:ext uri="{FF2B5EF4-FFF2-40B4-BE49-F238E27FC236}">
                <a16:creationId xmlns:a16="http://schemas.microsoft.com/office/drawing/2014/main" id="{F21B0B43-2D6B-5417-26FB-0381E25D013E}"/>
              </a:ext>
            </a:extLst>
          </p:cNvPr>
          <p:cNvGrpSpPr/>
          <p:nvPr/>
        </p:nvGrpSpPr>
        <p:grpSpPr>
          <a:xfrm>
            <a:off x="1060450" y="3368675"/>
            <a:ext cx="7145087" cy="5715000"/>
            <a:chOff x="1060450" y="3368675"/>
            <a:chExt cx="5741403" cy="5715000"/>
          </a:xfrm>
        </p:grpSpPr>
        <p:sp>
          <p:nvSpPr>
            <p:cNvPr id="4" name="Rectangle 3">
              <a:extLst>
                <a:ext uri="{FF2B5EF4-FFF2-40B4-BE49-F238E27FC236}">
                  <a16:creationId xmlns:a16="http://schemas.microsoft.com/office/drawing/2014/main" id="{C747030D-4103-5247-3DDF-08AA2D2BACAD}"/>
                </a:ext>
              </a:extLst>
            </p:cNvPr>
            <p:cNvSpPr/>
            <p:nvPr/>
          </p:nvSpPr>
          <p:spPr>
            <a:xfrm>
              <a:off x="1060450" y="3368675"/>
              <a:ext cx="2693403" cy="571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DDBB5C-AF52-A5A2-2140-421B6CBA36F1}"/>
                </a:ext>
              </a:extLst>
            </p:cNvPr>
            <p:cNvSpPr/>
            <p:nvPr/>
          </p:nvSpPr>
          <p:spPr>
            <a:xfrm>
              <a:off x="4108450" y="3368675"/>
              <a:ext cx="2693403" cy="571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0735495"/>
      </p:ext>
    </p:extLst>
  </p:cSld>
  <p:clrMapOvr>
    <a:masterClrMapping/>
  </p:clrMapOvr>
</p:sld>
</file>

<file path=ppt/theme/theme1.xml><?xml version="1.0" encoding="utf-8"?>
<a:theme xmlns:a="http://schemas.openxmlformats.org/drawingml/2006/main" name="Office Theme">
  <a:themeElements>
    <a:clrScheme name="Adi Brand Palette">
      <a:dk1>
        <a:srgbClr val="000000"/>
      </a:dk1>
      <a:lt1>
        <a:srgbClr val="FFFFFF"/>
      </a:lt1>
      <a:dk2>
        <a:srgbClr val="1F497D"/>
      </a:dk2>
      <a:lt2>
        <a:srgbClr val="EEECE1"/>
      </a:lt2>
      <a:accent1>
        <a:srgbClr val="F6F6F6"/>
      </a:accent1>
      <a:accent2>
        <a:srgbClr val="0332F1"/>
      </a:accent2>
      <a:accent3>
        <a:srgbClr val="041C9F"/>
      </a:accent3>
      <a:accent4>
        <a:srgbClr val="B0E3F7"/>
      </a:accent4>
      <a:accent5>
        <a:srgbClr val="FF00FF"/>
      </a:accent5>
      <a:accent6>
        <a:srgbClr val="AF59F0"/>
      </a:accent6>
      <a:hlink>
        <a:srgbClr val="0332F1"/>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4360</TotalTime>
  <Words>1580</Words>
  <Application>Microsoft Macintosh PowerPoint</Application>
  <PresentationFormat>Custom</PresentationFormat>
  <Paragraphs>125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Open Sans Light</vt:lpstr>
      <vt:lpstr>Arial</vt:lpstr>
      <vt:lpstr>Open Sans SemiBold</vt:lpstr>
      <vt:lpstr>Open Sans SemiBold</vt:lpstr>
      <vt:lpstr>Open Sans</vt:lpstr>
      <vt:lpstr>Calibri</vt:lpstr>
      <vt:lpstr>Office Theme</vt:lpstr>
      <vt:lpstr>PowerPoint Presentation</vt:lpstr>
      <vt:lpstr>Brand profile</vt:lpstr>
      <vt:lpstr>Brand profile</vt:lpstr>
      <vt:lpstr>Brand story: Our tension with our target</vt:lpstr>
      <vt:lpstr>Brand story: Our resolution</vt:lpstr>
      <vt:lpstr>Brand promise</vt:lpstr>
      <vt:lpstr>Brand promise (cont.)</vt:lpstr>
      <vt:lpstr>Brand promise (cont.)</vt:lpstr>
      <vt:lpstr>Brand promise (cont.)</vt:lpstr>
      <vt:lpstr>Tone of voice</vt:lpstr>
      <vt:lpstr>Tone of voice: Guardrails </vt:lpstr>
      <vt:lpstr>Tone of voice: Guardrails (cont.) </vt:lpstr>
      <vt:lpstr>Tone of voice: Guardrails (cont.)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James Hamilton</cp:lastModifiedBy>
  <cp:revision>44</cp:revision>
  <dcterms:created xsi:type="dcterms:W3CDTF">2024-02-03T20:53:27Z</dcterms:created>
  <dcterms:modified xsi:type="dcterms:W3CDTF">2024-08-08T15:23:34Z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2024-02-03T00:00:00Z</vt:filetime>
  </property>
  <property fmtid="{D5CDD505-2E9C-101B-9397-08002B2CF9AE}" pid="3" name="Creator">
    <vt:lpwstr>Adobe Illustrator 28.1 (Windows)</vt:lpwstr>
  </property>
  <property fmtid="{D5CDD505-2E9C-101B-9397-08002B2CF9AE}" pid="4" name="LastSaved">
    <vt:filetime>2024-02-03T00:00:00Z</vt:filetime>
  </property>
  <property fmtid="{D5CDD505-2E9C-101B-9397-08002B2CF9AE}" pid="5" name="Producer">
    <vt:lpwstr>Adobe PDF library 17.00</vt:lpwstr>
  </property>
</Properties>
</file>